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handoutMasterIdLst>
    <p:handoutMasterId r:id="rId49"/>
  </p:handoutMasterIdLst>
  <p:sldIdLst>
    <p:sldId id="256" r:id="rId5"/>
    <p:sldId id="3855" r:id="rId6"/>
    <p:sldId id="3849" r:id="rId7"/>
    <p:sldId id="3852" r:id="rId8"/>
    <p:sldId id="3853" r:id="rId9"/>
    <p:sldId id="3854" r:id="rId10"/>
    <p:sldId id="3890" r:id="rId11"/>
    <p:sldId id="3891" r:id="rId12"/>
    <p:sldId id="3856" r:id="rId13"/>
    <p:sldId id="3857" r:id="rId14"/>
    <p:sldId id="3858" r:id="rId15"/>
    <p:sldId id="3859" r:id="rId16"/>
    <p:sldId id="3860" r:id="rId17"/>
    <p:sldId id="3861" r:id="rId18"/>
    <p:sldId id="3862" r:id="rId19"/>
    <p:sldId id="3863" r:id="rId20"/>
    <p:sldId id="3864" r:id="rId21"/>
    <p:sldId id="3865" r:id="rId22"/>
    <p:sldId id="3866" r:id="rId23"/>
    <p:sldId id="3867" r:id="rId24"/>
    <p:sldId id="3868" r:id="rId25"/>
    <p:sldId id="3869" r:id="rId26"/>
    <p:sldId id="3870" r:id="rId27"/>
    <p:sldId id="3871" r:id="rId28"/>
    <p:sldId id="3872" r:id="rId29"/>
    <p:sldId id="3873" r:id="rId30"/>
    <p:sldId id="3874" r:id="rId31"/>
    <p:sldId id="3875" r:id="rId32"/>
    <p:sldId id="3876" r:id="rId33"/>
    <p:sldId id="3877" r:id="rId34"/>
    <p:sldId id="3878" r:id="rId35"/>
    <p:sldId id="3879" r:id="rId36"/>
    <p:sldId id="3880" r:id="rId37"/>
    <p:sldId id="3881" r:id="rId38"/>
    <p:sldId id="3882" r:id="rId39"/>
    <p:sldId id="3883" r:id="rId40"/>
    <p:sldId id="3884" r:id="rId41"/>
    <p:sldId id="3885" r:id="rId42"/>
    <p:sldId id="3886" r:id="rId43"/>
    <p:sldId id="3887" r:id="rId44"/>
    <p:sldId id="3888" r:id="rId45"/>
    <p:sldId id="3889" r:id="rId46"/>
    <p:sldId id="384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5C9728-9C51-4CEF-B745-B4F11A90B905}" v="32" dt="2024-04-22T16:46:55.176"/>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94" autoAdjust="0"/>
  </p:normalViewPr>
  <p:slideViewPr>
    <p:cSldViewPr snapToGrid="0">
      <p:cViewPr varScale="1">
        <p:scale>
          <a:sx n="59" d="100"/>
          <a:sy n="59" d="100"/>
        </p:scale>
        <p:origin x="924" y="52"/>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nksha Singh" userId="d6999b248cfb0591" providerId="LiveId" clId="{355C9728-9C51-4CEF-B745-B4F11A90B905}"/>
    <pc:docChg chg="undo custSel addSld delSld modSld">
      <pc:chgData name="Akanksha Singh" userId="d6999b248cfb0591" providerId="LiveId" clId="{355C9728-9C51-4CEF-B745-B4F11A90B905}" dt="2024-04-22T17:24:13.480" v="2498" actId="14100"/>
      <pc:docMkLst>
        <pc:docMk/>
      </pc:docMkLst>
      <pc:sldChg chg="modSp mod">
        <pc:chgData name="Akanksha Singh" userId="d6999b248cfb0591" providerId="LiveId" clId="{355C9728-9C51-4CEF-B745-B4F11A90B905}" dt="2024-04-22T16:34:03.122" v="0" actId="20577"/>
        <pc:sldMkLst>
          <pc:docMk/>
          <pc:sldMk cId="517426050" sldId="256"/>
        </pc:sldMkLst>
        <pc:spChg chg="mod">
          <ac:chgData name="Akanksha Singh" userId="d6999b248cfb0591" providerId="LiveId" clId="{355C9728-9C51-4CEF-B745-B4F11A90B905}" dt="2024-04-22T16:34:03.122" v="0" actId="20577"/>
          <ac:spMkLst>
            <pc:docMk/>
            <pc:sldMk cId="517426050" sldId="256"/>
            <ac:spMk id="7" creationId="{9CD33DF5-529A-F948-DF09-65A9755EB456}"/>
          </ac:spMkLst>
        </pc:spChg>
      </pc:sldChg>
      <pc:sldChg chg="modSp mod">
        <pc:chgData name="Akanksha Singh" userId="d6999b248cfb0591" providerId="LiveId" clId="{355C9728-9C51-4CEF-B745-B4F11A90B905}" dt="2024-04-22T17:19:16.007" v="2453" actId="255"/>
        <pc:sldMkLst>
          <pc:docMk/>
          <pc:sldMk cId="3920724481" sldId="3849"/>
        </pc:sldMkLst>
        <pc:spChg chg="mod">
          <ac:chgData name="Akanksha Singh" userId="d6999b248cfb0591" providerId="LiveId" clId="{355C9728-9C51-4CEF-B745-B4F11A90B905}" dt="2024-04-22T17:19:16.007" v="2453" actId="255"/>
          <ac:spMkLst>
            <pc:docMk/>
            <pc:sldMk cId="3920724481" sldId="3849"/>
            <ac:spMk id="3" creationId="{9BEA8735-F1DC-1DE6-0A38-429B2F660F8A}"/>
          </ac:spMkLst>
        </pc:spChg>
      </pc:sldChg>
      <pc:sldChg chg="modSp mod">
        <pc:chgData name="Akanksha Singh" userId="d6999b248cfb0591" providerId="LiveId" clId="{355C9728-9C51-4CEF-B745-B4F11A90B905}" dt="2024-04-22T17:19:49.321" v="2460" actId="14100"/>
        <pc:sldMkLst>
          <pc:docMk/>
          <pc:sldMk cId="3092284298" sldId="3853"/>
        </pc:sldMkLst>
        <pc:spChg chg="mod">
          <ac:chgData name="Akanksha Singh" userId="d6999b248cfb0591" providerId="LiveId" clId="{355C9728-9C51-4CEF-B745-B4F11A90B905}" dt="2024-04-22T17:19:49.321" v="2460" actId="14100"/>
          <ac:spMkLst>
            <pc:docMk/>
            <pc:sldMk cId="3092284298" sldId="3853"/>
            <ac:spMk id="3" creationId="{0D98396C-A65F-E366-38E0-355C0283DAFC}"/>
          </ac:spMkLst>
        </pc:spChg>
      </pc:sldChg>
      <pc:sldChg chg="modSp mod">
        <pc:chgData name="Akanksha Singh" userId="d6999b248cfb0591" providerId="LiveId" clId="{355C9728-9C51-4CEF-B745-B4F11A90B905}" dt="2024-04-22T17:20:54.207" v="2474" actId="14100"/>
        <pc:sldMkLst>
          <pc:docMk/>
          <pc:sldMk cId="3107597341" sldId="3854"/>
        </pc:sldMkLst>
        <pc:spChg chg="mod">
          <ac:chgData name="Akanksha Singh" userId="d6999b248cfb0591" providerId="LiveId" clId="{355C9728-9C51-4CEF-B745-B4F11A90B905}" dt="2024-04-22T17:20:54.207" v="2474" actId="14100"/>
          <ac:spMkLst>
            <pc:docMk/>
            <pc:sldMk cId="3107597341" sldId="3854"/>
            <ac:spMk id="4" creationId="{6024F09A-DB11-8DA7-05EB-9D3FE56F6822}"/>
          </ac:spMkLst>
        </pc:spChg>
      </pc:sldChg>
      <pc:sldChg chg="modSp mod">
        <pc:chgData name="Akanksha Singh" userId="d6999b248cfb0591" providerId="LiveId" clId="{355C9728-9C51-4CEF-B745-B4F11A90B905}" dt="2024-04-22T17:23:30.982" v="2493" actId="14100"/>
        <pc:sldMkLst>
          <pc:docMk/>
          <pc:sldMk cId="2760384181" sldId="3856"/>
        </pc:sldMkLst>
        <pc:spChg chg="mod">
          <ac:chgData name="Akanksha Singh" userId="d6999b248cfb0591" providerId="LiveId" clId="{355C9728-9C51-4CEF-B745-B4F11A90B905}" dt="2024-04-22T17:23:30.982" v="2493" actId="14100"/>
          <ac:spMkLst>
            <pc:docMk/>
            <pc:sldMk cId="2760384181" sldId="3856"/>
            <ac:spMk id="3" creationId="{E7C54C11-FABF-89FC-3C95-C8F1B9070DDF}"/>
          </ac:spMkLst>
        </pc:spChg>
      </pc:sldChg>
      <pc:sldChg chg="modSp mod">
        <pc:chgData name="Akanksha Singh" userId="d6999b248cfb0591" providerId="LiveId" clId="{355C9728-9C51-4CEF-B745-B4F11A90B905}" dt="2024-04-22T17:24:02.222" v="2496" actId="14100"/>
        <pc:sldMkLst>
          <pc:docMk/>
          <pc:sldMk cId="1651169185" sldId="3857"/>
        </pc:sldMkLst>
        <pc:picChg chg="mod">
          <ac:chgData name="Akanksha Singh" userId="d6999b248cfb0591" providerId="LiveId" clId="{355C9728-9C51-4CEF-B745-B4F11A90B905}" dt="2024-04-22T17:24:02.222" v="2496" actId="14100"/>
          <ac:picMkLst>
            <pc:docMk/>
            <pc:sldMk cId="1651169185" sldId="3857"/>
            <ac:picMk id="5" creationId="{A73F0ACE-21FE-94BA-4E41-AFBE6D65B802}"/>
          </ac:picMkLst>
        </pc:picChg>
      </pc:sldChg>
      <pc:sldChg chg="modSp mod">
        <pc:chgData name="Akanksha Singh" userId="d6999b248cfb0591" providerId="LiveId" clId="{355C9728-9C51-4CEF-B745-B4F11A90B905}" dt="2024-04-22T17:24:13.480" v="2498" actId="14100"/>
        <pc:sldMkLst>
          <pc:docMk/>
          <pc:sldMk cId="1950349258" sldId="3858"/>
        </pc:sldMkLst>
        <pc:picChg chg="mod">
          <ac:chgData name="Akanksha Singh" userId="d6999b248cfb0591" providerId="LiveId" clId="{355C9728-9C51-4CEF-B745-B4F11A90B905}" dt="2024-04-22T17:24:13.480" v="2498" actId="14100"/>
          <ac:picMkLst>
            <pc:docMk/>
            <pc:sldMk cId="1950349258" sldId="3858"/>
            <ac:picMk id="5" creationId="{A73F0ACE-21FE-94BA-4E41-AFBE6D65B802}"/>
          </ac:picMkLst>
        </pc:picChg>
      </pc:sldChg>
      <pc:sldChg chg="addSp delSp modSp new del mod">
        <pc:chgData name="Akanksha Singh" userId="d6999b248cfb0591" providerId="LiveId" clId="{355C9728-9C51-4CEF-B745-B4F11A90B905}" dt="2024-04-22T16:42:14.058" v="91" actId="2696"/>
        <pc:sldMkLst>
          <pc:docMk/>
          <pc:sldMk cId="681925298" sldId="3890"/>
        </pc:sldMkLst>
        <pc:spChg chg="del mod">
          <ac:chgData name="Akanksha Singh" userId="d6999b248cfb0591" providerId="LiveId" clId="{355C9728-9C51-4CEF-B745-B4F11A90B905}" dt="2024-04-22T16:39:28.624" v="58" actId="478"/>
          <ac:spMkLst>
            <pc:docMk/>
            <pc:sldMk cId="681925298" sldId="3890"/>
            <ac:spMk id="2" creationId="{17301642-22EC-C56C-6604-A159F932597A}"/>
          </ac:spMkLst>
        </pc:spChg>
        <pc:spChg chg="del mod">
          <ac:chgData name="Akanksha Singh" userId="d6999b248cfb0591" providerId="LiveId" clId="{355C9728-9C51-4CEF-B745-B4F11A90B905}" dt="2024-04-22T16:39:15.735" v="56" actId="12084"/>
          <ac:spMkLst>
            <pc:docMk/>
            <pc:sldMk cId="681925298" sldId="3890"/>
            <ac:spMk id="3" creationId="{DD41E318-9E54-D66F-A180-000A6029707F}"/>
          </ac:spMkLst>
        </pc:spChg>
        <pc:spChg chg="del mod">
          <ac:chgData name="Akanksha Singh" userId="d6999b248cfb0591" providerId="LiveId" clId="{355C9728-9C51-4CEF-B745-B4F11A90B905}" dt="2024-04-22T16:36:37.138" v="6" actId="478"/>
          <ac:spMkLst>
            <pc:docMk/>
            <pc:sldMk cId="681925298" sldId="3890"/>
            <ac:spMk id="4" creationId="{6A542293-CFAD-CA88-03DC-1CC9BEAB11F0}"/>
          </ac:spMkLst>
        </pc:spChg>
        <pc:graphicFrameChg chg="add mod modGraphic">
          <ac:chgData name="Akanksha Singh" userId="d6999b248cfb0591" providerId="LiveId" clId="{355C9728-9C51-4CEF-B745-B4F11A90B905}" dt="2024-04-22T16:42:03.881" v="90" actId="20577"/>
          <ac:graphicFrameMkLst>
            <pc:docMk/>
            <pc:sldMk cId="681925298" sldId="3890"/>
            <ac:graphicFrameMk id="5" creationId="{E6867424-14FA-9E90-7B02-0119E23B1529}"/>
          </ac:graphicFrameMkLst>
        </pc:graphicFrameChg>
      </pc:sldChg>
      <pc:sldChg chg="addSp delSp modSp new mod">
        <pc:chgData name="Akanksha Singh" userId="d6999b248cfb0591" providerId="LiveId" clId="{355C9728-9C51-4CEF-B745-B4F11A90B905}" dt="2024-04-22T17:22:28.222" v="2484" actId="1076"/>
        <pc:sldMkLst>
          <pc:docMk/>
          <pc:sldMk cId="3280662714" sldId="3890"/>
        </pc:sldMkLst>
        <pc:spChg chg="mod">
          <ac:chgData name="Akanksha Singh" userId="d6999b248cfb0591" providerId="LiveId" clId="{355C9728-9C51-4CEF-B745-B4F11A90B905}" dt="2024-04-22T16:54:42.070" v="598" actId="14100"/>
          <ac:spMkLst>
            <pc:docMk/>
            <pc:sldMk cId="3280662714" sldId="3890"/>
            <ac:spMk id="2" creationId="{EFAEE7A7-C85A-A50D-96BD-6748BE30871B}"/>
          </ac:spMkLst>
        </pc:spChg>
        <pc:spChg chg="del">
          <ac:chgData name="Akanksha Singh" userId="d6999b248cfb0591" providerId="LiveId" clId="{355C9728-9C51-4CEF-B745-B4F11A90B905}" dt="2024-04-22T16:42:50.592" v="98"/>
          <ac:spMkLst>
            <pc:docMk/>
            <pc:sldMk cId="3280662714" sldId="3890"/>
            <ac:spMk id="3" creationId="{0589CC64-487C-77F8-C874-9DB7938583D3}"/>
          </ac:spMkLst>
        </pc:spChg>
        <pc:spChg chg="del">
          <ac:chgData name="Akanksha Singh" userId="d6999b248cfb0591" providerId="LiveId" clId="{355C9728-9C51-4CEF-B745-B4F11A90B905}" dt="2024-04-22T16:43:22.470" v="101" actId="478"/>
          <ac:spMkLst>
            <pc:docMk/>
            <pc:sldMk cId="3280662714" sldId="3890"/>
            <ac:spMk id="4" creationId="{CDF0B83B-F2A3-7AC5-B779-AF12365C207C}"/>
          </ac:spMkLst>
        </pc:spChg>
        <pc:spChg chg="add del mod">
          <ac:chgData name="Akanksha Singh" userId="d6999b248cfb0591" providerId="LiveId" clId="{355C9728-9C51-4CEF-B745-B4F11A90B905}" dt="2024-04-22T16:46:06.532" v="121" actId="478"/>
          <ac:spMkLst>
            <pc:docMk/>
            <pc:sldMk cId="3280662714" sldId="3890"/>
            <ac:spMk id="7" creationId="{1A12E876-1A52-0BDD-64A1-9A3EF716ABFF}"/>
          </ac:spMkLst>
        </pc:spChg>
        <pc:spChg chg="add mod">
          <ac:chgData name="Akanksha Singh" userId="d6999b248cfb0591" providerId="LiveId" clId="{355C9728-9C51-4CEF-B745-B4F11A90B905}" dt="2024-04-22T17:22:18.533" v="2483" actId="1076"/>
          <ac:spMkLst>
            <pc:docMk/>
            <pc:sldMk cId="3280662714" sldId="3890"/>
            <ac:spMk id="11" creationId="{DD5C5AA2-458A-1F43-69E6-625C32EFB75B}"/>
          </ac:spMkLst>
        </pc:spChg>
        <pc:graphicFrameChg chg="add mod modGraphic">
          <ac:chgData name="Akanksha Singh" userId="d6999b248cfb0591" providerId="LiveId" clId="{355C9728-9C51-4CEF-B745-B4F11A90B905}" dt="2024-04-22T17:21:15.050" v="2476" actId="14100"/>
          <ac:graphicFrameMkLst>
            <pc:docMk/>
            <pc:sldMk cId="3280662714" sldId="3890"/>
            <ac:graphicFrameMk id="5" creationId="{E61C2374-3898-5800-EDE8-F39125CDD85A}"/>
          </ac:graphicFrameMkLst>
        </pc:graphicFrameChg>
        <pc:graphicFrameChg chg="add mod modGraphic">
          <ac:chgData name="Akanksha Singh" userId="d6999b248cfb0591" providerId="LiveId" clId="{355C9728-9C51-4CEF-B745-B4F11A90B905}" dt="2024-04-22T17:21:33.590" v="2478" actId="255"/>
          <ac:graphicFrameMkLst>
            <pc:docMk/>
            <pc:sldMk cId="3280662714" sldId="3890"/>
            <ac:graphicFrameMk id="8" creationId="{A931E938-2FC9-4891-C7D3-FBD94F58CEA6}"/>
          </ac:graphicFrameMkLst>
        </pc:graphicFrameChg>
        <pc:graphicFrameChg chg="add mod modGraphic">
          <ac:chgData name="Akanksha Singh" userId="d6999b248cfb0591" providerId="LiveId" clId="{355C9728-9C51-4CEF-B745-B4F11A90B905}" dt="2024-04-22T17:22:28.222" v="2484" actId="1076"/>
          <ac:graphicFrameMkLst>
            <pc:docMk/>
            <pc:sldMk cId="3280662714" sldId="3890"/>
            <ac:graphicFrameMk id="9" creationId="{27C7B596-3B7B-10CB-814D-4560F131FA9C}"/>
          </ac:graphicFrameMkLst>
        </pc:graphicFrameChg>
      </pc:sldChg>
      <pc:sldChg chg="addSp delSp modSp new mod">
        <pc:chgData name="Akanksha Singh" userId="d6999b248cfb0591" providerId="LiveId" clId="{355C9728-9C51-4CEF-B745-B4F11A90B905}" dt="2024-04-22T17:23:05.793" v="2490" actId="20577"/>
        <pc:sldMkLst>
          <pc:docMk/>
          <pc:sldMk cId="2306447497" sldId="3891"/>
        </pc:sldMkLst>
        <pc:spChg chg="del">
          <ac:chgData name="Akanksha Singh" userId="d6999b248cfb0591" providerId="LiveId" clId="{355C9728-9C51-4CEF-B745-B4F11A90B905}" dt="2024-04-22T16:55:03.821" v="600" actId="478"/>
          <ac:spMkLst>
            <pc:docMk/>
            <pc:sldMk cId="2306447497" sldId="3891"/>
            <ac:spMk id="2" creationId="{6AACE0B9-FEDC-9968-17AA-7CF6620B1D23}"/>
          </ac:spMkLst>
        </pc:spChg>
        <pc:spChg chg="del">
          <ac:chgData name="Akanksha Singh" userId="d6999b248cfb0591" providerId="LiveId" clId="{355C9728-9C51-4CEF-B745-B4F11A90B905}" dt="2024-04-22T16:55:38.202" v="604" actId="478"/>
          <ac:spMkLst>
            <pc:docMk/>
            <pc:sldMk cId="2306447497" sldId="3891"/>
            <ac:spMk id="3" creationId="{6A5E3F6A-10D7-691E-6FB0-672A533E6B17}"/>
          </ac:spMkLst>
        </pc:spChg>
        <pc:spChg chg="del">
          <ac:chgData name="Akanksha Singh" userId="d6999b248cfb0591" providerId="LiveId" clId="{355C9728-9C51-4CEF-B745-B4F11A90B905}" dt="2024-04-22T16:55:09.271" v="601" actId="478"/>
          <ac:spMkLst>
            <pc:docMk/>
            <pc:sldMk cId="2306447497" sldId="3891"/>
            <ac:spMk id="4" creationId="{0B9D1293-040E-CA6C-FDE9-8EE74106E882}"/>
          </ac:spMkLst>
        </pc:spChg>
        <pc:spChg chg="add mod">
          <ac:chgData name="Akanksha Singh" userId="d6999b248cfb0591" providerId="LiveId" clId="{355C9728-9C51-4CEF-B745-B4F11A90B905}" dt="2024-04-22T17:11:24.406" v="1999" actId="20577"/>
          <ac:spMkLst>
            <pc:docMk/>
            <pc:sldMk cId="2306447497" sldId="3891"/>
            <ac:spMk id="6" creationId="{9C6BA765-793E-46FB-35FD-FE449333A016}"/>
          </ac:spMkLst>
        </pc:spChg>
        <pc:spChg chg="add mod">
          <ac:chgData name="Akanksha Singh" userId="d6999b248cfb0591" providerId="LiveId" clId="{355C9728-9C51-4CEF-B745-B4F11A90B905}" dt="2024-04-22T17:18:20.818" v="2448" actId="20577"/>
          <ac:spMkLst>
            <pc:docMk/>
            <pc:sldMk cId="2306447497" sldId="3891"/>
            <ac:spMk id="8" creationId="{1BC4C903-D1C2-66F3-5B96-2815E9D034D7}"/>
          </ac:spMkLst>
        </pc:spChg>
        <pc:spChg chg="add mod">
          <ac:chgData name="Akanksha Singh" userId="d6999b248cfb0591" providerId="LiveId" clId="{355C9728-9C51-4CEF-B745-B4F11A90B905}" dt="2024-04-22T17:18:16.006" v="2447" actId="20577"/>
          <ac:spMkLst>
            <pc:docMk/>
            <pc:sldMk cId="2306447497" sldId="3891"/>
            <ac:spMk id="10" creationId="{46C7B72A-5C80-0246-3BAA-2B7A4872C870}"/>
          </ac:spMkLst>
        </pc:spChg>
        <pc:spChg chg="add mod">
          <ac:chgData name="Akanksha Singh" userId="d6999b248cfb0591" providerId="LiveId" clId="{355C9728-9C51-4CEF-B745-B4F11A90B905}" dt="2024-04-22T17:23:05.793" v="2490" actId="20577"/>
          <ac:spMkLst>
            <pc:docMk/>
            <pc:sldMk cId="2306447497" sldId="3891"/>
            <ac:spMk id="12" creationId="{7700E113-F20A-8B28-012F-948B3F6002EE}"/>
          </ac:spMkLst>
        </pc:spChg>
        <pc:spChg chg="add mod">
          <ac:chgData name="Akanksha Singh" userId="d6999b248cfb0591" providerId="LiveId" clId="{355C9728-9C51-4CEF-B745-B4F11A90B905}" dt="2024-04-22T17:23:00.507" v="2487" actId="1076"/>
          <ac:spMkLst>
            <pc:docMk/>
            <pc:sldMk cId="2306447497" sldId="3891"/>
            <ac:spMk id="14" creationId="{45246C42-F157-D3BE-4592-5AD298C2A9B2}"/>
          </ac:spMkLst>
        </pc:spChg>
        <pc:spChg chg="add mod">
          <ac:chgData name="Akanksha Singh" userId="d6999b248cfb0591" providerId="LiveId" clId="{355C9728-9C51-4CEF-B745-B4F11A90B905}" dt="2024-04-22T17:22:54.758" v="2486" actId="1076"/>
          <ac:spMkLst>
            <pc:docMk/>
            <pc:sldMk cId="2306447497" sldId="3891"/>
            <ac:spMk id="16" creationId="{AE62D2AC-0693-AB9B-7C83-F6FE9CD2F14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4/22/2024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4/22/2024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43</a:t>
            </a:fld>
            <a:endParaRPr lang="en-US" dirty="0"/>
          </a:p>
        </p:txBody>
      </p:sp>
    </p:spTree>
    <p:extLst>
      <p:ext uri="{BB962C8B-B14F-4D97-AF65-F5344CB8AC3E}">
        <p14:creationId xmlns:p14="http://schemas.microsoft.com/office/powerpoint/2010/main" val="50756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4/22/2024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4/22/2024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hyperlink" Target="https://www.w3schools.com/tags/ref_httpmessages.asp"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www.w3schools.com/tags/ref_httpmessages.asp"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www.javatpoint.com/ajax-tutorial" TargetMode="External"/><Relationship Id="rId2" Type="http://schemas.openxmlformats.org/officeDocument/2006/relationships/hyperlink" Target="https://www.w3schools.com/xml/ajax_intro.asp" TargetMode="External"/><Relationship Id="rId1" Type="http://schemas.openxmlformats.org/officeDocument/2006/relationships/slideLayout" Target="../slideLayouts/slideLayout12.xml"/><Relationship Id="rId4" Type="http://schemas.openxmlformats.org/officeDocument/2006/relationships/hyperlink" Target="https://www.tutorialspoint.com/ajax/index.ht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184474" y="2949739"/>
            <a:ext cx="6261291" cy="2396686"/>
          </a:xfrm>
          <a:noFill/>
        </p:spPr>
        <p:txBody>
          <a:bodyPr anchor="b">
            <a:noAutofit/>
          </a:bodyPr>
          <a:lstStyle/>
          <a:p>
            <a:r>
              <a:rPr lang="en-US" dirty="0"/>
              <a:t>AJAX</a:t>
            </a:r>
          </a:p>
        </p:txBody>
      </p:sp>
      <p:pic>
        <p:nvPicPr>
          <p:cNvPr id="3" name="Picture 2" descr="A logo of a institute of technology&#10;&#10;Description automatically generated">
            <a:extLst>
              <a:ext uri="{FF2B5EF4-FFF2-40B4-BE49-F238E27FC236}">
                <a16:creationId xmlns:a16="http://schemas.microsoft.com/office/drawing/2014/main" id="{D38E0D07-FE1D-8BFA-67B2-01FAB85BF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632" y="380998"/>
            <a:ext cx="2595092" cy="2595092"/>
          </a:xfrm>
          <a:prstGeom prst="rect">
            <a:avLst/>
          </a:prstGeom>
        </p:spPr>
      </p:pic>
      <p:sp>
        <p:nvSpPr>
          <p:cNvPr id="5" name="TextBox 4">
            <a:extLst>
              <a:ext uri="{FF2B5EF4-FFF2-40B4-BE49-F238E27FC236}">
                <a16:creationId xmlns:a16="http://schemas.microsoft.com/office/drawing/2014/main" id="{9ACDFABD-0730-38E8-7581-8A31DA22969A}"/>
              </a:ext>
            </a:extLst>
          </p:cNvPr>
          <p:cNvSpPr txBox="1"/>
          <p:nvPr/>
        </p:nvSpPr>
        <p:spPr>
          <a:xfrm>
            <a:off x="5386672" y="1973240"/>
            <a:ext cx="6059093" cy="1077218"/>
          </a:xfrm>
          <a:prstGeom prst="rect">
            <a:avLst/>
          </a:prstGeom>
          <a:noFill/>
        </p:spPr>
        <p:txBody>
          <a:bodyPr wrap="square" rtlCol="0">
            <a:spAutoFit/>
          </a:bodyPr>
          <a:lstStyle/>
          <a:p>
            <a:pPr algn="r"/>
            <a:r>
              <a:rPr lang="en-IN" sz="3200" dirty="0">
                <a:solidFill>
                  <a:schemeClr val="bg1"/>
                </a:solidFill>
              </a:rPr>
              <a:t>Department of Computer Applications</a:t>
            </a:r>
          </a:p>
        </p:txBody>
      </p:sp>
      <p:sp>
        <p:nvSpPr>
          <p:cNvPr id="6" name="TextBox 5">
            <a:extLst>
              <a:ext uri="{FF2B5EF4-FFF2-40B4-BE49-F238E27FC236}">
                <a16:creationId xmlns:a16="http://schemas.microsoft.com/office/drawing/2014/main" id="{3E76D2F0-FDBD-BF57-4804-7845FDA23BB2}"/>
              </a:ext>
            </a:extLst>
          </p:cNvPr>
          <p:cNvSpPr txBox="1"/>
          <p:nvPr/>
        </p:nvSpPr>
        <p:spPr>
          <a:xfrm>
            <a:off x="3757474" y="3429000"/>
            <a:ext cx="7688291" cy="461665"/>
          </a:xfrm>
          <a:prstGeom prst="rect">
            <a:avLst/>
          </a:prstGeom>
          <a:noFill/>
        </p:spPr>
        <p:txBody>
          <a:bodyPr wrap="square" rtlCol="0">
            <a:spAutoFit/>
          </a:bodyPr>
          <a:lstStyle/>
          <a:p>
            <a:pPr algn="r"/>
            <a:r>
              <a:rPr lang="en-IN" sz="2400" dirty="0">
                <a:solidFill>
                  <a:schemeClr val="bg1"/>
                </a:solidFill>
              </a:rPr>
              <a:t>CA722 Web Technology and its Applications</a:t>
            </a:r>
          </a:p>
        </p:txBody>
      </p:sp>
      <p:sp>
        <p:nvSpPr>
          <p:cNvPr id="7" name="TextBox 6">
            <a:extLst>
              <a:ext uri="{FF2B5EF4-FFF2-40B4-BE49-F238E27FC236}">
                <a16:creationId xmlns:a16="http://schemas.microsoft.com/office/drawing/2014/main" id="{9CD33DF5-529A-F948-DF09-65A9755EB456}"/>
              </a:ext>
            </a:extLst>
          </p:cNvPr>
          <p:cNvSpPr txBox="1"/>
          <p:nvPr/>
        </p:nvSpPr>
        <p:spPr>
          <a:xfrm>
            <a:off x="7497184" y="5380672"/>
            <a:ext cx="3948581" cy="1477328"/>
          </a:xfrm>
          <a:prstGeom prst="rect">
            <a:avLst/>
          </a:prstGeom>
          <a:noFill/>
        </p:spPr>
        <p:txBody>
          <a:bodyPr wrap="none" rtlCol="0">
            <a:spAutoFit/>
          </a:bodyPr>
          <a:lstStyle/>
          <a:p>
            <a:pPr algn="r"/>
            <a:r>
              <a:rPr lang="en-IN" dirty="0">
                <a:solidFill>
                  <a:schemeClr val="bg1"/>
                </a:solidFill>
              </a:rPr>
              <a:t>Presented by:</a:t>
            </a:r>
          </a:p>
          <a:p>
            <a:pPr algn="r"/>
            <a:r>
              <a:rPr lang="en-IN" dirty="0">
                <a:solidFill>
                  <a:schemeClr val="bg1"/>
                </a:solidFill>
              </a:rPr>
              <a:t>Abhiusnees Nandi (205122004)</a:t>
            </a:r>
          </a:p>
          <a:p>
            <a:pPr algn="r"/>
            <a:r>
              <a:rPr lang="en-IN" dirty="0">
                <a:solidFill>
                  <a:schemeClr val="bg1"/>
                </a:solidFill>
              </a:rPr>
              <a:t>Achintya Raj (205122006)</a:t>
            </a:r>
          </a:p>
          <a:p>
            <a:pPr algn="r"/>
            <a:r>
              <a:rPr lang="en-IN" dirty="0">
                <a:solidFill>
                  <a:schemeClr val="bg1"/>
                </a:solidFill>
              </a:rPr>
              <a:t>Akanksha Singh (205122008)</a:t>
            </a:r>
          </a:p>
          <a:p>
            <a:pPr algn="r"/>
            <a:r>
              <a:rPr lang="en-IN" dirty="0">
                <a:solidFill>
                  <a:schemeClr val="bg1"/>
                </a:solidFill>
              </a:rPr>
              <a:t>Radheshyam </a:t>
            </a:r>
            <a:r>
              <a:rPr lang="en-IN" dirty="0" err="1">
                <a:solidFill>
                  <a:schemeClr val="bg1"/>
                </a:solidFill>
              </a:rPr>
              <a:t>Ambhure</a:t>
            </a:r>
            <a:r>
              <a:rPr lang="en-IN" dirty="0">
                <a:solidFill>
                  <a:schemeClr val="bg1"/>
                </a:solidFill>
              </a:rPr>
              <a:t> (205122010)</a:t>
            </a:r>
          </a:p>
        </p:txBody>
      </p: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45762EE2-5005-526A-7213-39A921642E3A}"/>
              </a:ext>
            </a:extLst>
          </p:cNvPr>
          <p:cNvSpPr>
            <a:spLocks/>
          </p:cNvSpPr>
          <p:nvPr/>
        </p:nvSpPr>
        <p:spPr>
          <a:xfrm>
            <a:off x="838200" y="304803"/>
            <a:ext cx="10515600" cy="1472974"/>
          </a:xfrm>
          <a:prstGeom prst="rect">
            <a:avLst/>
          </a:prstGeom>
        </p:spPr>
        <p:txBody>
          <a:bodyPr vert="horz" lIns="91440" tIns="45720" rIns="91440" bIns="45720" rtlCol="0" anchor="ctr" anchorCtr="0">
            <a:normAutofit/>
          </a:bodyPr>
          <a:lstStyle/>
          <a:p>
            <a:pPr>
              <a:lnSpc>
                <a:spcPct val="90000"/>
              </a:lnSpc>
              <a:spcBef>
                <a:spcPct val="0"/>
              </a:spcBef>
              <a:spcAft>
                <a:spcPts val="600"/>
              </a:spcAft>
            </a:pPr>
            <a:r>
              <a:rPr lang="en-US" sz="4400" kern="1200">
                <a:latin typeface="+mj-lt"/>
                <a:ea typeface="+mj-ea"/>
                <a:cs typeface="+mj-cs"/>
              </a:rPr>
              <a:t>index.html</a:t>
            </a:r>
          </a:p>
        </p:txBody>
      </p:sp>
      <p:pic>
        <p:nvPicPr>
          <p:cNvPr id="5" name="Picture 4" descr="A computer screen shot of a program code&#10;&#10;Description automatically generated">
            <a:extLst>
              <a:ext uri="{FF2B5EF4-FFF2-40B4-BE49-F238E27FC236}">
                <a16:creationId xmlns:a16="http://schemas.microsoft.com/office/drawing/2014/main" id="{A73F0ACE-21FE-94BA-4E41-AFBE6D65B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62743"/>
            <a:ext cx="8458200" cy="5501317"/>
          </a:xfrm>
          <a:prstGeom prst="rect">
            <a:avLst/>
          </a:prstGeom>
          <a:noFill/>
        </p:spPr>
      </p:pic>
    </p:spTree>
    <p:extLst>
      <p:ext uri="{BB962C8B-B14F-4D97-AF65-F5344CB8AC3E}">
        <p14:creationId xmlns:p14="http://schemas.microsoft.com/office/powerpoint/2010/main" val="1651169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45762EE2-5005-526A-7213-39A921642E3A}"/>
              </a:ext>
            </a:extLst>
          </p:cNvPr>
          <p:cNvSpPr>
            <a:spLocks/>
          </p:cNvSpPr>
          <p:nvPr/>
        </p:nvSpPr>
        <p:spPr>
          <a:xfrm>
            <a:off x="838200" y="304803"/>
            <a:ext cx="10515600" cy="1472974"/>
          </a:xfrm>
          <a:prstGeom prst="rect">
            <a:avLst/>
          </a:prstGeom>
        </p:spPr>
        <p:txBody>
          <a:bodyPr vert="horz" lIns="91440" tIns="45720" rIns="91440" bIns="45720" rtlCol="0" anchor="ctr" anchorCtr="0">
            <a:normAutofit/>
          </a:bodyPr>
          <a:lstStyle/>
          <a:p>
            <a:pPr>
              <a:lnSpc>
                <a:spcPct val="90000"/>
              </a:lnSpc>
              <a:spcBef>
                <a:spcPct val="0"/>
              </a:spcBef>
              <a:spcAft>
                <a:spcPts val="600"/>
              </a:spcAft>
            </a:pPr>
            <a:r>
              <a:rPr lang="en-US" sz="4400" kern="1200">
                <a:latin typeface="+mj-lt"/>
                <a:ea typeface="+mj-ea"/>
                <a:cs typeface="+mj-cs"/>
              </a:rPr>
              <a:t>ajax_info</a:t>
            </a:r>
            <a:r>
              <a:rPr lang="en-US" sz="4400" kern="1200" dirty="0">
                <a:latin typeface="+mj-lt"/>
                <a:ea typeface="+mj-ea"/>
                <a:cs typeface="+mj-cs"/>
              </a:rPr>
              <a:t>.txt</a:t>
            </a:r>
          </a:p>
        </p:txBody>
      </p:sp>
      <p:pic>
        <p:nvPicPr>
          <p:cNvPr id="5" name="Picture 4" descr="A computer code with black text&#10;&#10;Description automatically generated">
            <a:extLst>
              <a:ext uri="{FF2B5EF4-FFF2-40B4-BE49-F238E27FC236}">
                <a16:creationId xmlns:a16="http://schemas.microsoft.com/office/drawing/2014/main" id="{A73F0ACE-21FE-94BA-4E41-AFBE6D65B80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838200" y="2699657"/>
            <a:ext cx="9024257" cy="1961915"/>
          </a:xfrm>
          <a:prstGeom prst="rect">
            <a:avLst/>
          </a:prstGeom>
          <a:noFill/>
        </p:spPr>
      </p:pic>
    </p:spTree>
    <p:extLst>
      <p:ext uri="{BB962C8B-B14F-4D97-AF65-F5344CB8AC3E}">
        <p14:creationId xmlns:p14="http://schemas.microsoft.com/office/powerpoint/2010/main" val="1950349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a:extLst>
              <a:ext uri="{FF2B5EF4-FFF2-40B4-BE49-F238E27FC236}">
                <a16:creationId xmlns:a16="http://schemas.microsoft.com/office/drawing/2014/main" id="{D6D26F19-B998-4AF1-1353-A1C97F3B2C72}"/>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b="5063"/>
          <a:stretch/>
        </p:blipFill>
        <p:spPr>
          <a:xfrm>
            <a:off x="20" y="10"/>
            <a:ext cx="12191980" cy="6857990"/>
          </a:xfrm>
          <a:noFill/>
        </p:spPr>
      </p:pic>
    </p:spTree>
    <p:extLst>
      <p:ext uri="{BB962C8B-B14F-4D97-AF65-F5344CB8AC3E}">
        <p14:creationId xmlns:p14="http://schemas.microsoft.com/office/powerpoint/2010/main" val="2779238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6D26F19-B998-4AF1-1353-A1C97F3B2C7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t="2569" b="2569"/>
          <a:stretch/>
        </p:blipFill>
        <p:spPr>
          <a:xfrm>
            <a:off x="20" y="10"/>
            <a:ext cx="12191980" cy="6857990"/>
          </a:xfrm>
          <a:noFill/>
        </p:spPr>
      </p:pic>
    </p:spTree>
    <p:extLst>
      <p:ext uri="{BB962C8B-B14F-4D97-AF65-F5344CB8AC3E}">
        <p14:creationId xmlns:p14="http://schemas.microsoft.com/office/powerpoint/2010/main" val="1569664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7DB47-0B0C-6DC1-0AC9-A3FE1372DC38}"/>
              </a:ext>
            </a:extLst>
          </p:cNvPr>
          <p:cNvSpPr>
            <a:spLocks noGrp="1"/>
          </p:cNvSpPr>
          <p:nvPr>
            <p:ph type="title"/>
          </p:nvPr>
        </p:nvSpPr>
        <p:spPr/>
        <p:txBody>
          <a:bodyPr/>
          <a:lstStyle/>
          <a:p>
            <a:r>
              <a:rPr lang="en-IN" b="0" i="0" dirty="0" err="1">
                <a:solidFill>
                  <a:srgbClr val="000000"/>
                </a:solidFill>
                <a:effectLst/>
                <a:highlight>
                  <a:srgbClr val="FFFFFF"/>
                </a:highlight>
                <a:latin typeface="Segoe UI" panose="020B0502040204020203" pitchFamily="34" charset="0"/>
              </a:rPr>
              <a:t>XMLHttpRequest</a:t>
            </a:r>
            <a:r>
              <a:rPr lang="en-IN" b="0" i="0" dirty="0">
                <a:solidFill>
                  <a:srgbClr val="000000"/>
                </a:solidFill>
                <a:effectLst/>
                <a:highlight>
                  <a:srgbClr val="FFFFFF"/>
                </a:highlight>
                <a:latin typeface="Segoe UI" panose="020B0502040204020203" pitchFamily="34" charset="0"/>
              </a:rPr>
              <a:t> Object Methods</a:t>
            </a:r>
            <a:br>
              <a:rPr lang="en-IN" b="0" i="0" dirty="0">
                <a:solidFill>
                  <a:srgbClr val="000000"/>
                </a:solidFill>
                <a:effectLst/>
                <a:highlight>
                  <a:srgbClr val="FFFFFF"/>
                </a:highlight>
                <a:latin typeface="Segoe UI" panose="020B0502040204020203" pitchFamily="34" charset="0"/>
              </a:rPr>
            </a:br>
            <a:endParaRPr lang="en-IN" dirty="0"/>
          </a:p>
        </p:txBody>
      </p:sp>
      <p:graphicFrame>
        <p:nvGraphicFramePr>
          <p:cNvPr id="4" name="Table Placeholder 3">
            <a:extLst>
              <a:ext uri="{FF2B5EF4-FFF2-40B4-BE49-F238E27FC236}">
                <a16:creationId xmlns:a16="http://schemas.microsoft.com/office/drawing/2014/main" id="{FEA8AA0C-00BE-FED9-1E53-84627F8B450A}"/>
              </a:ext>
            </a:extLst>
          </p:cNvPr>
          <p:cNvGraphicFramePr>
            <a:graphicFrameLocks noGrp="1"/>
          </p:cNvGraphicFramePr>
          <p:nvPr>
            <p:ph type="tbl" sz="quarter" idx="13"/>
            <p:extLst>
              <p:ext uri="{D42A27DB-BD31-4B8C-83A1-F6EECF244321}">
                <p14:modId xmlns:p14="http://schemas.microsoft.com/office/powerpoint/2010/main" val="1870860887"/>
              </p:ext>
            </p:extLst>
          </p:nvPr>
        </p:nvGraphicFramePr>
        <p:xfrm>
          <a:off x="721217" y="1124858"/>
          <a:ext cx="10853926" cy="5312228"/>
        </p:xfrm>
        <a:graphic>
          <a:graphicData uri="http://schemas.openxmlformats.org/drawingml/2006/table">
            <a:tbl>
              <a:tblPr/>
              <a:tblGrid>
                <a:gridCol w="3815901">
                  <a:extLst>
                    <a:ext uri="{9D8B030D-6E8A-4147-A177-3AD203B41FA5}">
                      <a16:colId xmlns:a16="http://schemas.microsoft.com/office/drawing/2014/main" val="4110419246"/>
                    </a:ext>
                  </a:extLst>
                </a:gridCol>
                <a:gridCol w="7038025">
                  <a:extLst>
                    <a:ext uri="{9D8B030D-6E8A-4147-A177-3AD203B41FA5}">
                      <a16:colId xmlns:a16="http://schemas.microsoft.com/office/drawing/2014/main" val="3142420116"/>
                    </a:ext>
                  </a:extLst>
                </a:gridCol>
              </a:tblGrid>
              <a:tr h="251234">
                <a:tc>
                  <a:txBody>
                    <a:bodyPr/>
                    <a:lstStyle/>
                    <a:p>
                      <a:pPr algn="l" fontAlgn="t"/>
                      <a:r>
                        <a:rPr lang="en-IN" sz="1000" b="1" dirty="0">
                          <a:effectLst/>
                        </a:rPr>
                        <a:t>Method</a:t>
                      </a:r>
                    </a:p>
                  </a:txBody>
                  <a:tcPr marL="48973"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000" b="1" dirty="0">
                          <a:effectLst/>
                        </a:rPr>
                        <a:t>Description</a:t>
                      </a:r>
                    </a:p>
                  </a:txBody>
                  <a:tcPr marL="24486"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08670396"/>
                  </a:ext>
                </a:extLst>
              </a:tr>
              <a:tr h="632624">
                <a:tc>
                  <a:txBody>
                    <a:bodyPr/>
                    <a:lstStyle/>
                    <a:p>
                      <a:pPr algn="l" fontAlgn="t"/>
                      <a:r>
                        <a:rPr lang="en-IN" sz="1000">
                          <a:effectLst/>
                        </a:rPr>
                        <a:t>new XMLHttpRequest()</a:t>
                      </a:r>
                    </a:p>
                  </a:txBody>
                  <a:tcPr marL="48973"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000">
                          <a:effectLst/>
                        </a:rPr>
                        <a:t>Creates a new XMLHttpRequest object</a:t>
                      </a:r>
                    </a:p>
                  </a:txBody>
                  <a:tcPr marL="24486"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525445418"/>
                  </a:ext>
                </a:extLst>
              </a:tr>
              <a:tr h="251234">
                <a:tc>
                  <a:txBody>
                    <a:bodyPr/>
                    <a:lstStyle/>
                    <a:p>
                      <a:pPr algn="l" fontAlgn="t"/>
                      <a:r>
                        <a:rPr lang="en-IN" sz="1000">
                          <a:effectLst/>
                        </a:rPr>
                        <a:t>abort()</a:t>
                      </a:r>
                    </a:p>
                  </a:txBody>
                  <a:tcPr marL="48973"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000">
                          <a:effectLst/>
                        </a:rPr>
                        <a:t>Cancels the current request</a:t>
                      </a:r>
                    </a:p>
                  </a:txBody>
                  <a:tcPr marL="24486"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34402291"/>
                  </a:ext>
                </a:extLst>
              </a:tr>
              <a:tr h="441929">
                <a:tc>
                  <a:txBody>
                    <a:bodyPr/>
                    <a:lstStyle/>
                    <a:p>
                      <a:pPr algn="l" fontAlgn="t"/>
                      <a:r>
                        <a:rPr lang="en-IN" sz="1000">
                          <a:effectLst/>
                        </a:rPr>
                        <a:t>getAllResponseHeaders()</a:t>
                      </a:r>
                    </a:p>
                  </a:txBody>
                  <a:tcPr marL="48973"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IN" sz="1000">
                          <a:effectLst/>
                        </a:rPr>
                        <a:t>Returns header information</a:t>
                      </a:r>
                    </a:p>
                  </a:txBody>
                  <a:tcPr marL="24486"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88374482"/>
                  </a:ext>
                </a:extLst>
              </a:tr>
              <a:tr h="441929">
                <a:tc>
                  <a:txBody>
                    <a:bodyPr/>
                    <a:lstStyle/>
                    <a:p>
                      <a:pPr algn="l" fontAlgn="t"/>
                      <a:r>
                        <a:rPr lang="en-IN" sz="1000">
                          <a:effectLst/>
                        </a:rPr>
                        <a:t>getResponseHeader()</a:t>
                      </a:r>
                    </a:p>
                  </a:txBody>
                  <a:tcPr marL="48973"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000">
                          <a:effectLst/>
                        </a:rPr>
                        <a:t>Returns specific header information</a:t>
                      </a:r>
                    </a:p>
                  </a:txBody>
                  <a:tcPr marL="24486"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81459194"/>
                  </a:ext>
                </a:extLst>
              </a:tr>
              <a:tr h="1776796">
                <a:tc>
                  <a:txBody>
                    <a:bodyPr/>
                    <a:lstStyle/>
                    <a:p>
                      <a:pPr algn="l" fontAlgn="t"/>
                      <a:r>
                        <a:rPr lang="en-IN" sz="1000">
                          <a:effectLst/>
                        </a:rPr>
                        <a:t>open(</a:t>
                      </a:r>
                      <a:r>
                        <a:rPr lang="en-IN" sz="1000" i="1">
                          <a:effectLst/>
                        </a:rPr>
                        <a:t>method,url,async,user,psw</a:t>
                      </a:r>
                      <a:r>
                        <a:rPr lang="en-IN" sz="1000">
                          <a:effectLst/>
                        </a:rPr>
                        <a:t>)</a:t>
                      </a:r>
                    </a:p>
                  </a:txBody>
                  <a:tcPr marL="48973"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000">
                          <a:effectLst/>
                        </a:rPr>
                        <a:t>Specifies the request</a:t>
                      </a:r>
                      <a:br>
                        <a:rPr lang="en-GB" sz="1000">
                          <a:effectLst/>
                        </a:rPr>
                      </a:br>
                      <a:br>
                        <a:rPr lang="en-GB" sz="1000">
                          <a:effectLst/>
                        </a:rPr>
                      </a:br>
                      <a:r>
                        <a:rPr lang="en-GB" sz="1000" i="1">
                          <a:effectLst/>
                        </a:rPr>
                        <a:t>method</a:t>
                      </a:r>
                      <a:r>
                        <a:rPr lang="en-GB" sz="1000">
                          <a:effectLst/>
                        </a:rPr>
                        <a:t>: the request type GET or POST</a:t>
                      </a:r>
                      <a:br>
                        <a:rPr lang="en-GB" sz="1000">
                          <a:effectLst/>
                        </a:rPr>
                      </a:br>
                      <a:r>
                        <a:rPr lang="en-GB" sz="1000" i="1">
                          <a:effectLst/>
                        </a:rPr>
                        <a:t>url</a:t>
                      </a:r>
                      <a:r>
                        <a:rPr lang="en-GB" sz="1000">
                          <a:effectLst/>
                        </a:rPr>
                        <a:t>: the file location</a:t>
                      </a:r>
                      <a:br>
                        <a:rPr lang="en-GB" sz="1000">
                          <a:effectLst/>
                        </a:rPr>
                      </a:br>
                      <a:r>
                        <a:rPr lang="en-GB" sz="1000" i="1">
                          <a:effectLst/>
                        </a:rPr>
                        <a:t>async</a:t>
                      </a:r>
                      <a:r>
                        <a:rPr lang="en-GB" sz="1000">
                          <a:effectLst/>
                        </a:rPr>
                        <a:t>: true (asynchronous) or false (synchronous)</a:t>
                      </a:r>
                      <a:br>
                        <a:rPr lang="en-GB" sz="1000">
                          <a:effectLst/>
                        </a:rPr>
                      </a:br>
                      <a:r>
                        <a:rPr lang="en-GB" sz="1000" i="1">
                          <a:effectLst/>
                        </a:rPr>
                        <a:t>user</a:t>
                      </a:r>
                      <a:r>
                        <a:rPr lang="en-GB" sz="1000">
                          <a:effectLst/>
                        </a:rPr>
                        <a:t>: optional user name</a:t>
                      </a:r>
                      <a:br>
                        <a:rPr lang="en-GB" sz="1000">
                          <a:effectLst/>
                        </a:rPr>
                      </a:br>
                      <a:r>
                        <a:rPr lang="en-GB" sz="1000" i="1">
                          <a:effectLst/>
                        </a:rPr>
                        <a:t>psw</a:t>
                      </a:r>
                      <a:r>
                        <a:rPr lang="en-GB" sz="1000">
                          <a:effectLst/>
                        </a:rPr>
                        <a:t>: optional password</a:t>
                      </a:r>
                    </a:p>
                  </a:txBody>
                  <a:tcPr marL="24486"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95745584"/>
                  </a:ext>
                </a:extLst>
              </a:tr>
              <a:tr h="441929">
                <a:tc>
                  <a:txBody>
                    <a:bodyPr/>
                    <a:lstStyle/>
                    <a:p>
                      <a:pPr algn="l" fontAlgn="t"/>
                      <a:r>
                        <a:rPr lang="en-IN" sz="1000">
                          <a:effectLst/>
                        </a:rPr>
                        <a:t>send()</a:t>
                      </a:r>
                    </a:p>
                  </a:txBody>
                  <a:tcPr marL="48973"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000">
                          <a:effectLst/>
                        </a:rPr>
                        <a:t>Sends the request to the server</a:t>
                      </a:r>
                      <a:br>
                        <a:rPr lang="en-GB" sz="1000">
                          <a:effectLst/>
                        </a:rPr>
                      </a:br>
                      <a:r>
                        <a:rPr lang="en-GB" sz="1000">
                          <a:effectLst/>
                        </a:rPr>
                        <a:t>Used for GET requests</a:t>
                      </a:r>
                    </a:p>
                  </a:txBody>
                  <a:tcPr marL="24486"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48629610"/>
                  </a:ext>
                </a:extLst>
              </a:tr>
              <a:tr h="632624">
                <a:tc>
                  <a:txBody>
                    <a:bodyPr/>
                    <a:lstStyle/>
                    <a:p>
                      <a:pPr algn="l" fontAlgn="t"/>
                      <a:r>
                        <a:rPr lang="en-IN" sz="1000">
                          <a:effectLst/>
                        </a:rPr>
                        <a:t>send(</a:t>
                      </a:r>
                      <a:r>
                        <a:rPr lang="en-IN" sz="1000" i="1">
                          <a:effectLst/>
                        </a:rPr>
                        <a:t>string</a:t>
                      </a:r>
                      <a:r>
                        <a:rPr lang="en-IN" sz="1000">
                          <a:effectLst/>
                        </a:rPr>
                        <a:t>)</a:t>
                      </a:r>
                    </a:p>
                  </a:txBody>
                  <a:tcPr marL="48973"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000">
                          <a:effectLst/>
                        </a:rPr>
                        <a:t>Sends the request to the server.</a:t>
                      </a:r>
                      <a:br>
                        <a:rPr lang="en-GB" sz="1000">
                          <a:effectLst/>
                        </a:rPr>
                      </a:br>
                      <a:r>
                        <a:rPr lang="en-GB" sz="1000">
                          <a:effectLst/>
                        </a:rPr>
                        <a:t>Used for POST requests</a:t>
                      </a:r>
                    </a:p>
                  </a:txBody>
                  <a:tcPr marL="24486"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681236091"/>
                  </a:ext>
                </a:extLst>
              </a:tr>
              <a:tr h="441929">
                <a:tc>
                  <a:txBody>
                    <a:bodyPr/>
                    <a:lstStyle/>
                    <a:p>
                      <a:pPr algn="l" fontAlgn="t"/>
                      <a:r>
                        <a:rPr lang="en-IN" sz="1000">
                          <a:effectLst/>
                        </a:rPr>
                        <a:t>setRequestHeader()</a:t>
                      </a:r>
                    </a:p>
                  </a:txBody>
                  <a:tcPr marL="48973"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Adds a label/value pair to the header to be sent</a:t>
                      </a:r>
                    </a:p>
                  </a:txBody>
                  <a:tcPr marL="24486" marR="24486" marT="24486" marB="24486">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93458901"/>
                  </a:ext>
                </a:extLst>
              </a:tr>
            </a:tbl>
          </a:graphicData>
        </a:graphic>
      </p:graphicFrame>
    </p:spTree>
    <p:extLst>
      <p:ext uri="{BB962C8B-B14F-4D97-AF65-F5344CB8AC3E}">
        <p14:creationId xmlns:p14="http://schemas.microsoft.com/office/powerpoint/2010/main" val="3408262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7329-626A-489B-CF6C-DEC8F137AE50}"/>
              </a:ext>
            </a:extLst>
          </p:cNvPr>
          <p:cNvSpPr>
            <a:spLocks noGrp="1"/>
          </p:cNvSpPr>
          <p:nvPr>
            <p:ph type="title"/>
          </p:nvPr>
        </p:nvSpPr>
        <p:spPr>
          <a:xfrm>
            <a:off x="838200" y="365125"/>
            <a:ext cx="10515600" cy="1325563"/>
          </a:xfrm>
        </p:spPr>
        <p:txBody>
          <a:bodyPr anchor="ctr">
            <a:normAutofit/>
          </a:bodyPr>
          <a:lstStyle/>
          <a:p>
            <a:r>
              <a:rPr lang="en-IN" b="0" i="0" err="1">
                <a:effectLst/>
                <a:highlight>
                  <a:srgbClr val="FFFFFF"/>
                </a:highlight>
              </a:rPr>
              <a:t>XMLHttpRequest</a:t>
            </a:r>
            <a:r>
              <a:rPr lang="en-IN" b="0" i="0">
                <a:effectLst/>
                <a:highlight>
                  <a:srgbClr val="FFFFFF"/>
                </a:highlight>
              </a:rPr>
              <a:t> Object Properties</a:t>
            </a:r>
            <a:br>
              <a:rPr lang="en-IN" b="0" i="0">
                <a:effectLst/>
                <a:highlight>
                  <a:srgbClr val="FFFFFF"/>
                </a:highlight>
              </a:rPr>
            </a:br>
            <a:endParaRPr lang="en-IN" dirty="0"/>
          </a:p>
        </p:txBody>
      </p:sp>
      <p:sp>
        <p:nvSpPr>
          <p:cNvPr id="9" name="Content Placeholder 3">
            <a:extLst>
              <a:ext uri="{FF2B5EF4-FFF2-40B4-BE49-F238E27FC236}">
                <a16:creationId xmlns:a16="http://schemas.microsoft.com/office/drawing/2014/main" id="{49EBF775-2839-334A-F2FF-F999F9A567FC}"/>
              </a:ext>
            </a:extLst>
          </p:cNvPr>
          <p:cNvSpPr>
            <a:spLocks noGrp="1"/>
          </p:cNvSpPr>
          <p:nvPr>
            <p:ph sz="half" idx="2"/>
          </p:nvPr>
        </p:nvSpPr>
        <p:spPr>
          <a:xfrm>
            <a:off x="7903029" y="1825625"/>
            <a:ext cx="3450771" cy="4297680"/>
          </a:xfrm>
        </p:spPr>
        <p:txBody>
          <a:bodyPr/>
          <a:lstStyle/>
          <a:p>
            <a:endParaRPr lang="en-US"/>
          </a:p>
        </p:txBody>
      </p:sp>
      <p:graphicFrame>
        <p:nvGraphicFramePr>
          <p:cNvPr id="4" name="Table Placeholder 3">
            <a:extLst>
              <a:ext uri="{FF2B5EF4-FFF2-40B4-BE49-F238E27FC236}">
                <a16:creationId xmlns:a16="http://schemas.microsoft.com/office/drawing/2014/main" id="{AE07A3FF-DCC2-2BFE-12D3-9696DDCFAA1D}"/>
              </a:ext>
            </a:extLst>
          </p:cNvPr>
          <p:cNvGraphicFramePr>
            <a:graphicFrameLocks noGrp="1"/>
          </p:cNvGraphicFramePr>
          <p:nvPr>
            <p:ph sz="half" idx="13"/>
            <p:extLst>
              <p:ext uri="{D42A27DB-BD31-4B8C-83A1-F6EECF244321}">
                <p14:modId xmlns:p14="http://schemas.microsoft.com/office/powerpoint/2010/main" val="611057624"/>
              </p:ext>
            </p:extLst>
          </p:nvPr>
        </p:nvGraphicFramePr>
        <p:xfrm>
          <a:off x="995035" y="1339403"/>
          <a:ext cx="8915258" cy="4783907"/>
        </p:xfrm>
        <a:graphic>
          <a:graphicData uri="http://schemas.openxmlformats.org/drawingml/2006/table">
            <a:tbl>
              <a:tblPr firstRow="1" bandRow="1"/>
              <a:tblGrid>
                <a:gridCol w="3738596">
                  <a:extLst>
                    <a:ext uri="{9D8B030D-6E8A-4147-A177-3AD203B41FA5}">
                      <a16:colId xmlns:a16="http://schemas.microsoft.com/office/drawing/2014/main" val="3856205797"/>
                    </a:ext>
                  </a:extLst>
                </a:gridCol>
                <a:gridCol w="5176662">
                  <a:extLst>
                    <a:ext uri="{9D8B030D-6E8A-4147-A177-3AD203B41FA5}">
                      <a16:colId xmlns:a16="http://schemas.microsoft.com/office/drawing/2014/main" val="4290741416"/>
                    </a:ext>
                  </a:extLst>
                </a:gridCol>
              </a:tblGrid>
              <a:tr h="340153">
                <a:tc>
                  <a:txBody>
                    <a:bodyPr/>
                    <a:lstStyle/>
                    <a:p>
                      <a:pPr algn="l" fontAlgn="t"/>
                      <a:r>
                        <a:rPr lang="en-IN" sz="1300">
                          <a:effectLst/>
                        </a:rPr>
                        <a:t>Property</a:t>
                      </a:r>
                    </a:p>
                  </a:txBody>
                  <a:tcPr marL="62244"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300">
                          <a:effectLst/>
                        </a:rPr>
                        <a:t>Description</a:t>
                      </a:r>
                    </a:p>
                  </a:txBody>
                  <a:tcPr marL="31123"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9584172"/>
                  </a:ext>
                </a:extLst>
              </a:tr>
              <a:tr h="558593">
                <a:tc>
                  <a:txBody>
                    <a:bodyPr/>
                    <a:lstStyle/>
                    <a:p>
                      <a:pPr algn="l" fontAlgn="t"/>
                      <a:r>
                        <a:rPr lang="en-IN" sz="1300">
                          <a:effectLst/>
                        </a:rPr>
                        <a:t>onreadystatechange</a:t>
                      </a:r>
                    </a:p>
                  </a:txBody>
                  <a:tcPr marL="62244"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300">
                          <a:effectLst/>
                        </a:rPr>
                        <a:t>Defines a function to be called when the readyState property changes</a:t>
                      </a:r>
                    </a:p>
                  </a:txBody>
                  <a:tcPr marL="31123"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831961599"/>
                  </a:ext>
                </a:extLst>
              </a:tr>
              <a:tr h="1432351">
                <a:tc>
                  <a:txBody>
                    <a:bodyPr/>
                    <a:lstStyle/>
                    <a:p>
                      <a:pPr algn="l" fontAlgn="t"/>
                      <a:r>
                        <a:rPr lang="en-IN" sz="1300">
                          <a:effectLst/>
                        </a:rPr>
                        <a:t>readyState</a:t>
                      </a:r>
                    </a:p>
                  </a:txBody>
                  <a:tcPr marL="62244"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300">
                          <a:effectLst/>
                        </a:rPr>
                        <a:t>Holds the status of the XMLHttpRequest.</a:t>
                      </a:r>
                      <a:br>
                        <a:rPr lang="en-GB" sz="1300">
                          <a:effectLst/>
                        </a:rPr>
                      </a:br>
                      <a:r>
                        <a:rPr lang="en-GB" sz="1300">
                          <a:effectLst/>
                        </a:rPr>
                        <a:t>0: request not initialized</a:t>
                      </a:r>
                      <a:br>
                        <a:rPr lang="en-GB" sz="1300">
                          <a:effectLst/>
                        </a:rPr>
                      </a:br>
                      <a:r>
                        <a:rPr lang="en-GB" sz="1300">
                          <a:effectLst/>
                        </a:rPr>
                        <a:t>1: server connection established</a:t>
                      </a:r>
                      <a:br>
                        <a:rPr lang="en-GB" sz="1300">
                          <a:effectLst/>
                        </a:rPr>
                      </a:br>
                      <a:r>
                        <a:rPr lang="en-GB" sz="1300">
                          <a:effectLst/>
                        </a:rPr>
                        <a:t>2: request received</a:t>
                      </a:r>
                      <a:br>
                        <a:rPr lang="en-GB" sz="1300">
                          <a:effectLst/>
                        </a:rPr>
                      </a:br>
                      <a:r>
                        <a:rPr lang="en-GB" sz="1300">
                          <a:effectLst/>
                        </a:rPr>
                        <a:t>3: processing request</a:t>
                      </a:r>
                      <a:br>
                        <a:rPr lang="en-GB" sz="1300">
                          <a:effectLst/>
                        </a:rPr>
                      </a:br>
                      <a:r>
                        <a:rPr lang="en-GB" sz="1300">
                          <a:effectLst/>
                        </a:rPr>
                        <a:t>4: request finished and response is ready</a:t>
                      </a:r>
                    </a:p>
                  </a:txBody>
                  <a:tcPr marL="31123"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85634200"/>
                  </a:ext>
                </a:extLst>
              </a:tr>
              <a:tr h="340153">
                <a:tc>
                  <a:txBody>
                    <a:bodyPr/>
                    <a:lstStyle/>
                    <a:p>
                      <a:pPr algn="l" fontAlgn="t"/>
                      <a:r>
                        <a:rPr lang="en-IN" sz="1300">
                          <a:effectLst/>
                        </a:rPr>
                        <a:t>responseText</a:t>
                      </a:r>
                    </a:p>
                  </a:txBody>
                  <a:tcPr marL="62244"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300">
                          <a:effectLst/>
                        </a:rPr>
                        <a:t>Returns the response data as a string</a:t>
                      </a:r>
                    </a:p>
                  </a:txBody>
                  <a:tcPr marL="31123"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4087514"/>
                  </a:ext>
                </a:extLst>
              </a:tr>
              <a:tr h="340153">
                <a:tc>
                  <a:txBody>
                    <a:bodyPr/>
                    <a:lstStyle/>
                    <a:p>
                      <a:pPr algn="l" fontAlgn="t"/>
                      <a:r>
                        <a:rPr lang="en-IN" sz="1300">
                          <a:effectLst/>
                        </a:rPr>
                        <a:t>responseXML</a:t>
                      </a:r>
                    </a:p>
                  </a:txBody>
                  <a:tcPr marL="62244"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300">
                          <a:effectLst/>
                        </a:rPr>
                        <a:t>Returns the response data as XML data</a:t>
                      </a:r>
                    </a:p>
                  </a:txBody>
                  <a:tcPr marL="31123"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94161962"/>
                  </a:ext>
                </a:extLst>
              </a:tr>
              <a:tr h="1432351">
                <a:tc>
                  <a:txBody>
                    <a:bodyPr/>
                    <a:lstStyle/>
                    <a:p>
                      <a:pPr algn="l" fontAlgn="t"/>
                      <a:r>
                        <a:rPr lang="en-IN" sz="1300">
                          <a:effectLst/>
                        </a:rPr>
                        <a:t>status</a:t>
                      </a:r>
                    </a:p>
                  </a:txBody>
                  <a:tcPr marL="62244"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300">
                          <a:solidFill>
                            <a:srgbClr val="000000"/>
                          </a:solidFill>
                          <a:effectLst/>
                        </a:rPr>
                        <a:t>Returns the status-number of a request</a:t>
                      </a:r>
                      <a:br>
                        <a:rPr lang="en-GB" sz="1300">
                          <a:solidFill>
                            <a:srgbClr val="000000"/>
                          </a:solidFill>
                          <a:effectLst/>
                        </a:rPr>
                      </a:br>
                      <a:r>
                        <a:rPr lang="en-GB" sz="1300">
                          <a:solidFill>
                            <a:srgbClr val="000000"/>
                          </a:solidFill>
                          <a:effectLst/>
                        </a:rPr>
                        <a:t>200: "OK"</a:t>
                      </a:r>
                      <a:br>
                        <a:rPr lang="en-GB" sz="1300">
                          <a:solidFill>
                            <a:srgbClr val="000000"/>
                          </a:solidFill>
                          <a:effectLst/>
                        </a:rPr>
                      </a:br>
                      <a:r>
                        <a:rPr lang="en-GB" sz="1300">
                          <a:solidFill>
                            <a:srgbClr val="000000"/>
                          </a:solidFill>
                          <a:effectLst/>
                        </a:rPr>
                        <a:t>403: "Forbidden"</a:t>
                      </a:r>
                      <a:br>
                        <a:rPr lang="en-GB" sz="1300">
                          <a:solidFill>
                            <a:srgbClr val="000000"/>
                          </a:solidFill>
                          <a:effectLst/>
                        </a:rPr>
                      </a:br>
                      <a:r>
                        <a:rPr lang="en-GB" sz="1300">
                          <a:solidFill>
                            <a:srgbClr val="000000"/>
                          </a:solidFill>
                          <a:effectLst/>
                        </a:rPr>
                        <a:t>404: "Not Found"</a:t>
                      </a:r>
                      <a:br>
                        <a:rPr lang="en-GB" sz="1300">
                          <a:solidFill>
                            <a:srgbClr val="000000"/>
                          </a:solidFill>
                          <a:effectLst/>
                        </a:rPr>
                      </a:br>
                      <a:r>
                        <a:rPr lang="en-GB" sz="1300">
                          <a:solidFill>
                            <a:srgbClr val="000000"/>
                          </a:solidFill>
                          <a:effectLst/>
                        </a:rPr>
                        <a:t>For a complete list go to the </a:t>
                      </a:r>
                      <a:r>
                        <a:rPr lang="en-GB" sz="1300">
                          <a:solidFill>
                            <a:srgbClr val="000000"/>
                          </a:solidFill>
                          <a:effectLst/>
                          <a:hlinkClick r:id="rId2">
                            <a:extLst>
                              <a:ext uri="{A12FA001-AC4F-418D-AE19-62706E023703}">
                                <ahyp:hlinkClr xmlns:ahyp="http://schemas.microsoft.com/office/drawing/2018/hyperlinkcolor" val="tx"/>
                              </a:ext>
                            </a:extLst>
                          </a:hlinkClick>
                        </a:rPr>
                        <a:t>Http Messages Reference</a:t>
                      </a:r>
                      <a:endParaRPr lang="en-GB" sz="1300">
                        <a:solidFill>
                          <a:srgbClr val="000000"/>
                        </a:solidFill>
                        <a:effectLst/>
                      </a:endParaRPr>
                    </a:p>
                  </a:txBody>
                  <a:tcPr marL="31123"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979335530"/>
                  </a:ext>
                </a:extLst>
              </a:tr>
              <a:tr h="340153">
                <a:tc>
                  <a:txBody>
                    <a:bodyPr/>
                    <a:lstStyle/>
                    <a:p>
                      <a:pPr algn="l" fontAlgn="t"/>
                      <a:r>
                        <a:rPr lang="en-IN" sz="1300">
                          <a:effectLst/>
                        </a:rPr>
                        <a:t>statusText</a:t>
                      </a:r>
                    </a:p>
                  </a:txBody>
                  <a:tcPr marL="62244"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300" dirty="0">
                          <a:effectLst/>
                        </a:rPr>
                        <a:t>Returns the status-text (e.g. "OK" or "Not Found")</a:t>
                      </a:r>
                    </a:p>
                  </a:txBody>
                  <a:tcPr marL="31123" marR="31123" marT="31123" marB="3112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228312"/>
                  </a:ext>
                </a:extLst>
              </a:tr>
            </a:tbl>
          </a:graphicData>
        </a:graphic>
      </p:graphicFrame>
    </p:spTree>
    <p:extLst>
      <p:ext uri="{BB962C8B-B14F-4D97-AF65-F5344CB8AC3E}">
        <p14:creationId xmlns:p14="http://schemas.microsoft.com/office/powerpoint/2010/main" val="1005470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5A8E-7255-341E-4F47-2F005F1A57FA}"/>
              </a:ext>
            </a:extLst>
          </p:cNvPr>
          <p:cNvSpPr>
            <a:spLocks noGrp="1"/>
          </p:cNvSpPr>
          <p:nvPr>
            <p:ph type="title"/>
          </p:nvPr>
        </p:nvSpPr>
        <p:spPr/>
        <p:txBody>
          <a:bodyPr/>
          <a:lstStyle/>
          <a:p>
            <a:r>
              <a:rPr lang="en-GB" b="0" i="0">
                <a:solidFill>
                  <a:srgbClr val="000000"/>
                </a:solidFill>
                <a:effectLst/>
                <a:highlight>
                  <a:srgbClr val="FFFFFF"/>
                </a:highlight>
                <a:latin typeface="Segoe UI" panose="020B0502040204020203" pitchFamily="34" charset="0"/>
              </a:rPr>
              <a:t>Send a Request To a Server</a:t>
            </a:r>
            <a:br>
              <a:rPr lang="en-GB" b="0" i="0">
                <a:solidFill>
                  <a:srgbClr val="000000"/>
                </a:solidFill>
                <a:effectLst/>
                <a:highlight>
                  <a:srgbClr val="FFFFFF"/>
                </a:highligh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C5A80ADD-D4C1-E241-98B0-CD927617DA59}"/>
              </a:ext>
            </a:extLst>
          </p:cNvPr>
          <p:cNvSpPr>
            <a:spLocks noGrp="1"/>
          </p:cNvSpPr>
          <p:nvPr>
            <p:ph sz="quarter" idx="13"/>
          </p:nvPr>
        </p:nvSpPr>
        <p:spPr/>
        <p:txBody>
          <a:bodyPr/>
          <a:lstStyle/>
          <a:p>
            <a:r>
              <a:rPr lang="en-GB" b="0" i="0">
                <a:solidFill>
                  <a:srgbClr val="000000"/>
                </a:solidFill>
                <a:effectLst/>
                <a:highlight>
                  <a:srgbClr val="FFFFFF"/>
                </a:highlight>
                <a:latin typeface="Verdana" panose="020B0604030504040204" pitchFamily="34" charset="0"/>
              </a:rPr>
              <a:t>To send a request to a server, we use the open() and send() methods of the XMLHttpRequest object:</a:t>
            </a:r>
          </a:p>
          <a:p>
            <a:r>
              <a:rPr lang="en-IN" b="0" i="0">
                <a:solidFill>
                  <a:srgbClr val="000000"/>
                </a:solidFill>
                <a:effectLst/>
                <a:highlight>
                  <a:srgbClr val="FFFFFF"/>
                </a:highlight>
                <a:latin typeface="Consolas" panose="020B0609020204030204" pitchFamily="49" charset="0"/>
              </a:rPr>
              <a:t>xhttp.open(</a:t>
            </a:r>
            <a:r>
              <a:rPr lang="en-IN" b="0" i="0">
                <a:solidFill>
                  <a:srgbClr val="A52A2A"/>
                </a:solidFill>
                <a:effectLst/>
                <a:highlight>
                  <a:srgbClr val="FFFFFF"/>
                </a:highlight>
                <a:latin typeface="Consolas" panose="020B0609020204030204" pitchFamily="49" charset="0"/>
              </a:rPr>
              <a:t>"GET"</a:t>
            </a:r>
            <a:r>
              <a:rPr lang="en-IN" b="0" i="0">
                <a:solidFill>
                  <a:srgbClr val="000000"/>
                </a:solidFill>
                <a:effectLst/>
                <a:highlight>
                  <a:srgbClr val="FFFFFF"/>
                </a:highlight>
                <a:latin typeface="Consolas" panose="020B0609020204030204" pitchFamily="49" charset="0"/>
              </a:rPr>
              <a:t>, </a:t>
            </a:r>
            <a:r>
              <a:rPr lang="en-IN" b="0" i="0">
                <a:solidFill>
                  <a:srgbClr val="A52A2A"/>
                </a:solidFill>
                <a:effectLst/>
                <a:highlight>
                  <a:srgbClr val="FFFFFF"/>
                </a:highlight>
                <a:latin typeface="Consolas" panose="020B0609020204030204" pitchFamily="49" charset="0"/>
              </a:rPr>
              <a:t>"ajax_info.txt"</a:t>
            </a:r>
            <a:r>
              <a:rPr lang="en-IN" b="0" i="0">
                <a:solidFill>
                  <a:srgbClr val="000000"/>
                </a:solidFill>
                <a:effectLst/>
                <a:highlight>
                  <a:srgbClr val="FFFFFF"/>
                </a:highlight>
                <a:latin typeface="Consolas" panose="020B0609020204030204" pitchFamily="49" charset="0"/>
              </a:rPr>
              <a:t>, </a:t>
            </a:r>
            <a:r>
              <a:rPr lang="en-IN" b="0" i="0">
                <a:solidFill>
                  <a:srgbClr val="0000CD"/>
                </a:solidFill>
                <a:effectLst/>
                <a:highlight>
                  <a:srgbClr val="FFFFFF"/>
                </a:highlight>
                <a:latin typeface="Consolas" panose="020B0609020204030204" pitchFamily="49" charset="0"/>
              </a:rPr>
              <a:t>true</a:t>
            </a:r>
            <a:r>
              <a:rPr lang="en-IN" b="0" i="0">
                <a:solidFill>
                  <a:srgbClr val="000000"/>
                </a:solidFill>
                <a:effectLst/>
                <a:highlight>
                  <a:srgbClr val="FFFFFF"/>
                </a:highlight>
                <a:latin typeface="Consolas" panose="020B0609020204030204" pitchFamily="49" charset="0"/>
              </a:rPr>
              <a:t>);</a:t>
            </a:r>
            <a:br>
              <a:rPr lang="en-IN"/>
            </a:br>
            <a:r>
              <a:rPr lang="en-IN" b="0" i="0">
                <a:solidFill>
                  <a:srgbClr val="000000"/>
                </a:solidFill>
                <a:effectLst/>
                <a:highlight>
                  <a:srgbClr val="FFFFFF"/>
                </a:highlight>
                <a:latin typeface="Consolas" panose="020B0609020204030204" pitchFamily="49" charset="0"/>
              </a:rPr>
              <a:t>xhttp.send();</a:t>
            </a:r>
            <a:endParaRPr lang="en-GB" b="0" i="0">
              <a:solidFill>
                <a:srgbClr val="000000"/>
              </a:solidFill>
              <a:effectLst/>
              <a:highlight>
                <a:srgbClr val="FFFFFF"/>
              </a:highlight>
              <a:latin typeface="Verdana" panose="020B0604030504040204" pitchFamily="34" charset="0"/>
            </a:endParaRPr>
          </a:p>
          <a:p>
            <a:endParaRPr lang="en-IN" dirty="0"/>
          </a:p>
        </p:txBody>
      </p:sp>
      <p:graphicFrame>
        <p:nvGraphicFramePr>
          <p:cNvPr id="6" name="Table 5">
            <a:extLst>
              <a:ext uri="{FF2B5EF4-FFF2-40B4-BE49-F238E27FC236}">
                <a16:creationId xmlns:a16="http://schemas.microsoft.com/office/drawing/2014/main" id="{A04E46F2-99AE-B8EC-5F55-3A07A8071BCA}"/>
              </a:ext>
            </a:extLst>
          </p:cNvPr>
          <p:cNvGraphicFramePr>
            <a:graphicFrameLocks noGrp="1"/>
          </p:cNvGraphicFramePr>
          <p:nvPr>
            <p:extLst>
              <p:ext uri="{D42A27DB-BD31-4B8C-83A1-F6EECF244321}">
                <p14:modId xmlns:p14="http://schemas.microsoft.com/office/powerpoint/2010/main" val="1717217435"/>
              </p:ext>
            </p:extLst>
          </p:nvPr>
        </p:nvGraphicFramePr>
        <p:xfrm>
          <a:off x="5338811" y="3073831"/>
          <a:ext cx="5084891" cy="3640184"/>
        </p:xfrm>
        <a:graphic>
          <a:graphicData uri="http://schemas.openxmlformats.org/drawingml/2006/table">
            <a:tbl>
              <a:tblPr/>
              <a:tblGrid>
                <a:gridCol w="1524533">
                  <a:extLst>
                    <a:ext uri="{9D8B030D-6E8A-4147-A177-3AD203B41FA5}">
                      <a16:colId xmlns:a16="http://schemas.microsoft.com/office/drawing/2014/main" val="265720614"/>
                    </a:ext>
                  </a:extLst>
                </a:gridCol>
                <a:gridCol w="3560358">
                  <a:extLst>
                    <a:ext uri="{9D8B030D-6E8A-4147-A177-3AD203B41FA5}">
                      <a16:colId xmlns:a16="http://schemas.microsoft.com/office/drawing/2014/main" val="2637917608"/>
                    </a:ext>
                  </a:extLst>
                </a:gridCol>
              </a:tblGrid>
              <a:tr h="0">
                <a:tc>
                  <a:txBody>
                    <a:bodyPr/>
                    <a:lstStyle/>
                    <a:p>
                      <a:pPr algn="l" fontAlgn="t"/>
                      <a:r>
                        <a:rPr lang="en-IN">
                          <a:effectLst/>
                        </a:rPr>
                        <a:t>Method</a:t>
                      </a:r>
                    </a:p>
                  </a:txBody>
                  <a:tcPr marL="87086"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Description</a:t>
                      </a:r>
                    </a:p>
                  </a:txBody>
                  <a:tcPr marL="43543"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93876790"/>
                  </a:ext>
                </a:extLst>
              </a:tr>
              <a:tr h="0">
                <a:tc>
                  <a:txBody>
                    <a:bodyPr/>
                    <a:lstStyle/>
                    <a:p>
                      <a:pPr algn="l" fontAlgn="t"/>
                      <a:r>
                        <a:rPr lang="en-IN">
                          <a:effectLst/>
                        </a:rPr>
                        <a:t>open(</a:t>
                      </a:r>
                      <a:r>
                        <a:rPr lang="en-IN" i="1">
                          <a:effectLst/>
                        </a:rPr>
                        <a:t>method, url, async</a:t>
                      </a:r>
                      <a:r>
                        <a:rPr lang="en-IN">
                          <a:effectLst/>
                        </a:rPr>
                        <a:t>)</a:t>
                      </a:r>
                    </a:p>
                  </a:txBody>
                  <a:tcPr marL="87086"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dirty="0">
                          <a:effectLst/>
                        </a:rPr>
                        <a:t>Specifies the type of request</a:t>
                      </a:r>
                      <a:br>
                        <a:rPr lang="en-GB" dirty="0">
                          <a:effectLst/>
                        </a:rPr>
                      </a:br>
                      <a:br>
                        <a:rPr lang="en-GB" dirty="0">
                          <a:effectLst/>
                        </a:rPr>
                      </a:br>
                      <a:r>
                        <a:rPr lang="en-GB" i="1" dirty="0">
                          <a:effectLst/>
                        </a:rPr>
                        <a:t>method</a:t>
                      </a:r>
                      <a:r>
                        <a:rPr lang="en-GB" dirty="0">
                          <a:effectLst/>
                        </a:rPr>
                        <a:t>: the type of request: GET or POST</a:t>
                      </a:r>
                      <a:br>
                        <a:rPr lang="en-GB" dirty="0">
                          <a:effectLst/>
                        </a:rPr>
                      </a:br>
                      <a:r>
                        <a:rPr lang="en-GB" i="1" dirty="0">
                          <a:effectLst/>
                        </a:rPr>
                        <a:t>url</a:t>
                      </a:r>
                      <a:r>
                        <a:rPr lang="en-GB" dirty="0">
                          <a:effectLst/>
                        </a:rPr>
                        <a:t>: the server (file) location</a:t>
                      </a:r>
                      <a:br>
                        <a:rPr lang="en-GB" dirty="0">
                          <a:effectLst/>
                        </a:rPr>
                      </a:br>
                      <a:r>
                        <a:rPr lang="en-GB" i="1" dirty="0">
                          <a:effectLst/>
                        </a:rPr>
                        <a:t>async</a:t>
                      </a:r>
                      <a:r>
                        <a:rPr lang="en-GB" dirty="0">
                          <a:effectLst/>
                        </a:rPr>
                        <a:t>: true (asynchronous) or false (synchronous)</a:t>
                      </a:r>
                    </a:p>
                  </a:txBody>
                  <a:tcPr marL="43543"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412638191"/>
                  </a:ext>
                </a:extLst>
              </a:tr>
              <a:tr h="0">
                <a:tc>
                  <a:txBody>
                    <a:bodyPr/>
                    <a:lstStyle/>
                    <a:p>
                      <a:pPr algn="l" fontAlgn="t"/>
                      <a:r>
                        <a:rPr lang="en-IN">
                          <a:effectLst/>
                        </a:rPr>
                        <a:t>send()</a:t>
                      </a:r>
                    </a:p>
                  </a:txBody>
                  <a:tcPr marL="87086"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GB">
                          <a:effectLst/>
                        </a:rPr>
                        <a:t>Sends the request to the server (used for GET)</a:t>
                      </a:r>
                    </a:p>
                  </a:txBody>
                  <a:tcPr marL="43543"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29895006"/>
                  </a:ext>
                </a:extLst>
              </a:tr>
              <a:tr h="0">
                <a:tc>
                  <a:txBody>
                    <a:bodyPr/>
                    <a:lstStyle/>
                    <a:p>
                      <a:pPr algn="l" fontAlgn="t"/>
                      <a:r>
                        <a:rPr lang="en-IN">
                          <a:effectLst/>
                        </a:rPr>
                        <a:t>send(</a:t>
                      </a:r>
                      <a:r>
                        <a:rPr lang="en-IN" i="1">
                          <a:effectLst/>
                        </a:rPr>
                        <a:t>string</a:t>
                      </a:r>
                      <a:r>
                        <a:rPr lang="en-IN">
                          <a:effectLst/>
                        </a:rPr>
                        <a:t>)</a:t>
                      </a:r>
                    </a:p>
                  </a:txBody>
                  <a:tcPr marL="87086"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E7E9EB"/>
                    </a:solidFill>
                  </a:tcPr>
                </a:tc>
                <a:tc>
                  <a:txBody>
                    <a:bodyPr/>
                    <a:lstStyle/>
                    <a:p>
                      <a:pPr algn="l" fontAlgn="t"/>
                      <a:r>
                        <a:rPr lang="en-GB" dirty="0">
                          <a:effectLst/>
                        </a:rPr>
                        <a:t>Sends the request to the server (used for POST)</a:t>
                      </a:r>
                    </a:p>
                  </a:txBody>
                  <a:tcPr marL="43543"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3076997188"/>
                  </a:ext>
                </a:extLst>
              </a:tr>
            </a:tbl>
          </a:graphicData>
        </a:graphic>
      </p:graphicFrame>
    </p:spTree>
    <p:extLst>
      <p:ext uri="{BB962C8B-B14F-4D97-AF65-F5344CB8AC3E}">
        <p14:creationId xmlns:p14="http://schemas.microsoft.com/office/powerpoint/2010/main" val="1989485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5A8E-7255-341E-4F47-2F005F1A57FA}"/>
              </a:ext>
            </a:extLst>
          </p:cNvPr>
          <p:cNvSpPr>
            <a:spLocks noGrp="1"/>
          </p:cNvSpPr>
          <p:nvPr>
            <p:ph type="title"/>
          </p:nvPr>
        </p:nvSpPr>
        <p:spPr/>
        <p:txBody>
          <a:bodyPr/>
          <a:lstStyle/>
          <a:p>
            <a:r>
              <a:rPr lang="en-GB" b="0" i="0">
                <a:solidFill>
                  <a:srgbClr val="000000"/>
                </a:solidFill>
                <a:effectLst/>
                <a:highlight>
                  <a:srgbClr val="FFFFFF"/>
                </a:highlight>
                <a:latin typeface="Segoe UI" panose="020B0502040204020203" pitchFamily="34" charset="0"/>
              </a:rPr>
              <a:t>Send a Request To a Server</a:t>
            </a:r>
            <a:br>
              <a:rPr lang="en-GB" b="0" i="0">
                <a:solidFill>
                  <a:srgbClr val="000000"/>
                </a:solidFill>
                <a:effectLst/>
                <a:highlight>
                  <a:srgbClr val="FFFFFF"/>
                </a:highligh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C5A80ADD-D4C1-E241-98B0-CD927617DA59}"/>
              </a:ext>
            </a:extLst>
          </p:cNvPr>
          <p:cNvSpPr>
            <a:spLocks noGrp="1"/>
          </p:cNvSpPr>
          <p:nvPr>
            <p:ph sz="quarter" idx="13"/>
          </p:nvPr>
        </p:nvSpPr>
        <p:spPr/>
        <p:txBody>
          <a:bodyPr>
            <a:normAutofit/>
          </a:bodyPr>
          <a:lstStyle/>
          <a:p>
            <a:pPr algn="l"/>
            <a:r>
              <a:rPr lang="en-GB" sz="2000" b="1" i="0" dirty="0">
                <a:solidFill>
                  <a:srgbClr val="000000"/>
                </a:solidFill>
                <a:effectLst/>
                <a:highlight>
                  <a:srgbClr val="FFFFFF"/>
                </a:highlight>
                <a:latin typeface="Segoe UI" panose="020B0502040204020203" pitchFamily="34" charset="0"/>
              </a:rPr>
              <a:t>GET or POST?</a:t>
            </a:r>
          </a:p>
          <a:p>
            <a:pPr algn="l"/>
            <a:r>
              <a:rPr lang="en-GB" b="0" i="0" dirty="0">
                <a:solidFill>
                  <a:srgbClr val="000000"/>
                </a:solidFill>
                <a:effectLst/>
                <a:highlight>
                  <a:srgbClr val="FFFFFF"/>
                </a:highlight>
                <a:latin typeface="Verdana" panose="020B0604030504040204" pitchFamily="34" charset="0"/>
              </a:rPr>
              <a:t>GET is simpler and faster than POST, and can be used in most cases.</a:t>
            </a:r>
          </a:p>
          <a:p>
            <a:pPr algn="l"/>
            <a:r>
              <a:rPr lang="en-GB" b="0" i="0" dirty="0">
                <a:solidFill>
                  <a:srgbClr val="000000"/>
                </a:solidFill>
                <a:effectLst/>
                <a:highlight>
                  <a:srgbClr val="FFFFFF"/>
                </a:highlight>
                <a:latin typeface="Verdana" panose="020B0604030504040204" pitchFamily="34" charset="0"/>
              </a:rPr>
              <a:t>However, always use POST requests when:</a:t>
            </a:r>
          </a:p>
          <a:p>
            <a:pPr lvl="1"/>
            <a:r>
              <a:rPr lang="en-GB" b="0" i="0" dirty="0">
                <a:solidFill>
                  <a:srgbClr val="000000"/>
                </a:solidFill>
                <a:effectLst/>
                <a:highlight>
                  <a:srgbClr val="FFFFFF"/>
                </a:highlight>
                <a:latin typeface="Verdana" panose="020B0604030504040204" pitchFamily="34" charset="0"/>
              </a:rPr>
              <a:t>A cached file is not an option (update a file or database on the server).</a:t>
            </a:r>
          </a:p>
          <a:p>
            <a:pPr lvl="1"/>
            <a:r>
              <a:rPr lang="en-GB" b="0" i="0" dirty="0">
                <a:solidFill>
                  <a:srgbClr val="000000"/>
                </a:solidFill>
                <a:effectLst/>
                <a:highlight>
                  <a:srgbClr val="FFFFFF"/>
                </a:highlight>
                <a:latin typeface="Verdana" panose="020B0604030504040204" pitchFamily="34" charset="0"/>
              </a:rPr>
              <a:t>Sending a large amount of data to the server (POST has no size limitations).</a:t>
            </a:r>
          </a:p>
          <a:p>
            <a:pPr lvl="1"/>
            <a:r>
              <a:rPr lang="en-GB" b="0" i="0" dirty="0">
                <a:solidFill>
                  <a:srgbClr val="000000"/>
                </a:solidFill>
                <a:effectLst/>
                <a:highlight>
                  <a:srgbClr val="FFFFFF"/>
                </a:highlight>
                <a:latin typeface="Verdana" panose="020B0604030504040204" pitchFamily="34" charset="0"/>
              </a:rPr>
              <a:t>Sending user input (which can contain unknown characters), POST is more robust and secure than GET.</a:t>
            </a:r>
          </a:p>
          <a:p>
            <a:endParaRPr lang="en-IN" dirty="0"/>
          </a:p>
        </p:txBody>
      </p:sp>
    </p:spTree>
    <p:extLst>
      <p:ext uri="{BB962C8B-B14F-4D97-AF65-F5344CB8AC3E}">
        <p14:creationId xmlns:p14="http://schemas.microsoft.com/office/powerpoint/2010/main" val="2359159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5A8E-7255-341E-4F47-2F005F1A57FA}"/>
              </a:ext>
            </a:extLst>
          </p:cNvPr>
          <p:cNvSpPr>
            <a:spLocks noGrp="1"/>
          </p:cNvSpPr>
          <p:nvPr>
            <p:ph type="title"/>
          </p:nvPr>
        </p:nvSpPr>
        <p:spPr/>
        <p:txBody>
          <a:bodyPr/>
          <a:lstStyle/>
          <a:p>
            <a:r>
              <a:rPr lang="en-GB" b="0" i="0">
                <a:solidFill>
                  <a:srgbClr val="000000"/>
                </a:solidFill>
                <a:effectLst/>
                <a:highlight>
                  <a:srgbClr val="FFFFFF"/>
                </a:highlight>
                <a:latin typeface="Segoe UI" panose="020B0502040204020203" pitchFamily="34" charset="0"/>
              </a:rPr>
              <a:t>Send a Request To a Server</a:t>
            </a:r>
            <a:br>
              <a:rPr lang="en-GB" b="0" i="0">
                <a:solidFill>
                  <a:srgbClr val="000000"/>
                </a:solidFill>
                <a:effectLst/>
                <a:highlight>
                  <a:srgbClr val="FFFFFF"/>
                </a:highligh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C5A80ADD-D4C1-E241-98B0-CD927617DA59}"/>
              </a:ext>
            </a:extLst>
          </p:cNvPr>
          <p:cNvSpPr>
            <a:spLocks noGrp="1"/>
          </p:cNvSpPr>
          <p:nvPr>
            <p:ph sz="quarter" idx="13"/>
          </p:nvPr>
        </p:nvSpPr>
        <p:spPr/>
        <p:txBody>
          <a:bodyPr>
            <a:normAutofit/>
          </a:bodyPr>
          <a:lstStyle/>
          <a:p>
            <a:r>
              <a:rPr lang="en-GB" sz="2000" b="1" i="0" dirty="0">
                <a:solidFill>
                  <a:srgbClr val="000000"/>
                </a:solidFill>
                <a:effectLst/>
                <a:highlight>
                  <a:srgbClr val="FFFFFF"/>
                </a:highlight>
                <a:latin typeface="Segoe UI" panose="020B0502040204020203" pitchFamily="34" charset="0"/>
              </a:rPr>
              <a:t>The </a:t>
            </a:r>
            <a:r>
              <a:rPr lang="en-GB" sz="2000" b="1" i="0" dirty="0" err="1">
                <a:solidFill>
                  <a:srgbClr val="000000"/>
                </a:solidFill>
                <a:effectLst/>
                <a:highlight>
                  <a:srgbClr val="FFFFFF"/>
                </a:highlight>
                <a:latin typeface="Segoe UI" panose="020B0502040204020203" pitchFamily="34" charset="0"/>
              </a:rPr>
              <a:t>url</a:t>
            </a:r>
            <a:r>
              <a:rPr lang="en-GB" sz="2000" b="1" i="0" dirty="0">
                <a:solidFill>
                  <a:srgbClr val="000000"/>
                </a:solidFill>
                <a:effectLst/>
                <a:highlight>
                  <a:srgbClr val="FFFFFF"/>
                </a:highlight>
                <a:latin typeface="Segoe UI" panose="020B0502040204020203" pitchFamily="34" charset="0"/>
              </a:rPr>
              <a:t> - A File On a Server</a:t>
            </a:r>
          </a:p>
          <a:p>
            <a:r>
              <a:rPr lang="en-GB" b="0" i="0" dirty="0">
                <a:solidFill>
                  <a:srgbClr val="000000"/>
                </a:solidFill>
                <a:effectLst/>
                <a:highlight>
                  <a:srgbClr val="FFFFFF"/>
                </a:highlight>
                <a:latin typeface="Verdana" panose="020B0604030504040204" pitchFamily="34" charset="0"/>
              </a:rPr>
              <a:t>The </a:t>
            </a:r>
            <a:r>
              <a:rPr lang="en-GB" b="0" i="0" dirty="0" err="1">
                <a:solidFill>
                  <a:srgbClr val="000000"/>
                </a:solidFill>
                <a:effectLst/>
                <a:highlight>
                  <a:srgbClr val="FFFFFF"/>
                </a:highlight>
                <a:latin typeface="Verdana" panose="020B0604030504040204" pitchFamily="34" charset="0"/>
              </a:rPr>
              <a:t>url</a:t>
            </a:r>
            <a:r>
              <a:rPr lang="en-GB" b="0" i="0" dirty="0">
                <a:solidFill>
                  <a:srgbClr val="000000"/>
                </a:solidFill>
                <a:effectLst/>
                <a:highlight>
                  <a:srgbClr val="FFFFFF"/>
                </a:highlight>
                <a:latin typeface="Verdana" panose="020B0604030504040204" pitchFamily="34" charset="0"/>
              </a:rPr>
              <a:t> parameter of the open() method, is an address to a file on a server:</a:t>
            </a:r>
          </a:p>
          <a:p>
            <a:pPr algn="l"/>
            <a:r>
              <a:rPr lang="en-GB" b="0" i="0" dirty="0">
                <a:solidFill>
                  <a:srgbClr val="000000"/>
                </a:solidFill>
                <a:effectLst/>
                <a:highlight>
                  <a:srgbClr val="FFFFFF"/>
                </a:highlight>
                <a:latin typeface="Verdana" panose="020B0604030504040204" pitchFamily="34" charset="0"/>
              </a:rPr>
              <a:t>The file can be any kind of file, like .txt and .xml, or server scripting files like .asp and .</a:t>
            </a:r>
            <a:r>
              <a:rPr lang="en-GB" b="0" i="0" dirty="0" err="1">
                <a:solidFill>
                  <a:srgbClr val="000000"/>
                </a:solidFill>
                <a:effectLst/>
                <a:highlight>
                  <a:srgbClr val="FFFFFF"/>
                </a:highlight>
                <a:latin typeface="Verdana" panose="020B0604030504040204" pitchFamily="34" charset="0"/>
              </a:rPr>
              <a:t>php</a:t>
            </a:r>
            <a:r>
              <a:rPr lang="en-GB" b="0" i="0" dirty="0">
                <a:solidFill>
                  <a:srgbClr val="000000"/>
                </a:solidFill>
                <a:effectLst/>
                <a:highlight>
                  <a:srgbClr val="FFFFFF"/>
                </a:highlight>
                <a:latin typeface="Verdana" panose="020B0604030504040204" pitchFamily="34" charset="0"/>
              </a:rPr>
              <a:t> (which can perform actions on the server before sending the response back).</a:t>
            </a:r>
          </a:p>
          <a:p>
            <a:br>
              <a:rPr lang="en-GB" dirty="0"/>
            </a:br>
            <a:endParaRPr lang="en-IN" b="1" dirty="0"/>
          </a:p>
        </p:txBody>
      </p:sp>
    </p:spTree>
    <p:extLst>
      <p:ext uri="{BB962C8B-B14F-4D97-AF65-F5344CB8AC3E}">
        <p14:creationId xmlns:p14="http://schemas.microsoft.com/office/powerpoint/2010/main" val="382081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5A8E-7255-341E-4F47-2F005F1A57FA}"/>
              </a:ext>
            </a:extLst>
          </p:cNvPr>
          <p:cNvSpPr>
            <a:spLocks noGrp="1"/>
          </p:cNvSpPr>
          <p:nvPr>
            <p:ph type="title"/>
          </p:nvPr>
        </p:nvSpPr>
        <p:spPr/>
        <p:txBody>
          <a:bodyPr/>
          <a:lstStyle/>
          <a:p>
            <a:r>
              <a:rPr lang="en-GB" b="0" i="0">
                <a:solidFill>
                  <a:srgbClr val="000000"/>
                </a:solidFill>
                <a:effectLst/>
                <a:highlight>
                  <a:srgbClr val="FFFFFF"/>
                </a:highlight>
                <a:latin typeface="Segoe UI" panose="020B0502040204020203" pitchFamily="34" charset="0"/>
              </a:rPr>
              <a:t>Send a Request To a Server</a:t>
            </a:r>
            <a:br>
              <a:rPr lang="en-GB" b="0" i="0">
                <a:solidFill>
                  <a:srgbClr val="000000"/>
                </a:solidFill>
                <a:effectLst/>
                <a:highlight>
                  <a:srgbClr val="FFFFFF"/>
                </a:highligh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C5A80ADD-D4C1-E241-98B0-CD927617DA59}"/>
              </a:ext>
            </a:extLst>
          </p:cNvPr>
          <p:cNvSpPr>
            <a:spLocks noGrp="1"/>
          </p:cNvSpPr>
          <p:nvPr>
            <p:ph sz="quarter" idx="13"/>
          </p:nvPr>
        </p:nvSpPr>
        <p:spPr/>
        <p:txBody>
          <a:bodyPr>
            <a:normAutofit/>
          </a:bodyPr>
          <a:lstStyle/>
          <a:p>
            <a:pPr algn="l"/>
            <a:r>
              <a:rPr lang="en-GB" sz="2000" b="1" i="0" dirty="0">
                <a:solidFill>
                  <a:srgbClr val="000000"/>
                </a:solidFill>
                <a:effectLst/>
                <a:highlight>
                  <a:srgbClr val="FFFFFF"/>
                </a:highlight>
                <a:latin typeface="Segoe UI" panose="020B0502040204020203" pitchFamily="34" charset="0"/>
              </a:rPr>
              <a:t>Asynchronous - True or False?</a:t>
            </a:r>
          </a:p>
          <a:p>
            <a:pPr algn="l"/>
            <a:r>
              <a:rPr lang="en-GB" b="0" i="0" dirty="0">
                <a:solidFill>
                  <a:srgbClr val="000000"/>
                </a:solidFill>
                <a:effectLst/>
                <a:highlight>
                  <a:srgbClr val="FFFFFF"/>
                </a:highlight>
                <a:latin typeface="Verdana" panose="020B0604030504040204" pitchFamily="34" charset="0"/>
              </a:rPr>
              <a:t>Server requests should be sent asynchronously.</a:t>
            </a:r>
          </a:p>
          <a:p>
            <a:pPr algn="l"/>
            <a:r>
              <a:rPr lang="en-GB" b="0" i="0" dirty="0">
                <a:solidFill>
                  <a:srgbClr val="000000"/>
                </a:solidFill>
                <a:effectLst/>
                <a:highlight>
                  <a:srgbClr val="FFFFFF"/>
                </a:highlight>
                <a:latin typeface="Verdana" panose="020B0604030504040204" pitchFamily="34" charset="0"/>
              </a:rPr>
              <a:t>The async parameter of the open() method should be set to “true”:</a:t>
            </a:r>
          </a:p>
          <a:p>
            <a:pPr algn="l"/>
            <a:r>
              <a:rPr lang="en-GB" b="0" i="0" dirty="0" err="1">
                <a:solidFill>
                  <a:srgbClr val="000000"/>
                </a:solidFill>
                <a:effectLst/>
                <a:highlight>
                  <a:srgbClr val="FFFFFF"/>
                </a:highlight>
                <a:latin typeface="Consolas" panose="020B0609020204030204" pitchFamily="49" charset="0"/>
              </a:rPr>
              <a:t>xhttp.open</a:t>
            </a:r>
            <a:r>
              <a:rPr lang="en-GB" b="0" i="0" dirty="0">
                <a:solidFill>
                  <a:srgbClr val="000000"/>
                </a:solidFill>
                <a:effectLst/>
                <a:highlight>
                  <a:srgbClr val="FFFFFF"/>
                </a:highlight>
                <a:latin typeface="Consolas" panose="020B0609020204030204" pitchFamily="49" charset="0"/>
              </a:rPr>
              <a:t>(</a:t>
            </a:r>
            <a:r>
              <a:rPr lang="en-GB" b="0" i="0" dirty="0">
                <a:solidFill>
                  <a:srgbClr val="A52A2A"/>
                </a:solidFill>
                <a:effectLst/>
                <a:highlight>
                  <a:srgbClr val="FFFFFF"/>
                </a:highlight>
                <a:latin typeface="Consolas" panose="020B0609020204030204" pitchFamily="49" charset="0"/>
              </a:rPr>
              <a:t>"GET"</a:t>
            </a:r>
            <a:r>
              <a:rPr lang="en-GB" b="0" i="0" dirty="0">
                <a:solidFill>
                  <a:srgbClr val="000000"/>
                </a:solidFill>
                <a:effectLst/>
                <a:highlight>
                  <a:srgbClr val="FFFFFF"/>
                </a:highlight>
                <a:latin typeface="Consolas" panose="020B0609020204030204" pitchFamily="49" charset="0"/>
              </a:rPr>
              <a:t>, </a:t>
            </a:r>
            <a:r>
              <a:rPr lang="en-GB" b="0" i="0" dirty="0">
                <a:solidFill>
                  <a:srgbClr val="A52A2A"/>
                </a:solidFill>
                <a:effectLst/>
                <a:highlight>
                  <a:srgbClr val="FFFFFF"/>
                </a:highlight>
                <a:latin typeface="Consolas" panose="020B0609020204030204" pitchFamily="49" charset="0"/>
              </a:rPr>
              <a:t>"ajax_test.xml"</a:t>
            </a:r>
            <a:r>
              <a:rPr lang="en-GB" b="0" i="0" dirty="0">
                <a:solidFill>
                  <a:srgbClr val="000000"/>
                </a:solidFill>
                <a:effectLst/>
                <a:highlight>
                  <a:srgbClr val="FFFFFF"/>
                </a:highlight>
                <a:latin typeface="Consolas" panose="020B0609020204030204" pitchFamily="49" charset="0"/>
              </a:rPr>
              <a:t>, </a:t>
            </a:r>
            <a:r>
              <a:rPr lang="en-GB" b="0" i="0" dirty="0">
                <a:solidFill>
                  <a:srgbClr val="0000CD"/>
                </a:solidFill>
                <a:effectLst/>
                <a:highlight>
                  <a:srgbClr val="FFFFFF"/>
                </a:highlight>
                <a:latin typeface="Consolas" panose="020B0609020204030204" pitchFamily="49" charset="0"/>
              </a:rPr>
              <a:t>true</a:t>
            </a:r>
            <a:r>
              <a:rPr lang="en-GB" b="0" i="0" dirty="0">
                <a:solidFill>
                  <a:srgbClr val="000000"/>
                </a:solidFill>
                <a:effectLst/>
                <a:highlight>
                  <a:srgbClr val="FFFFFF"/>
                </a:highlight>
                <a:latin typeface="Consolas" panose="020B0609020204030204" pitchFamily="49" charset="0"/>
              </a:rPr>
              <a:t>);</a:t>
            </a:r>
          </a:p>
          <a:p>
            <a:pPr algn="l"/>
            <a:r>
              <a:rPr lang="en-GB" b="0" i="0" dirty="0">
                <a:solidFill>
                  <a:srgbClr val="000000"/>
                </a:solidFill>
                <a:effectLst/>
                <a:highlight>
                  <a:srgbClr val="FFFFFF"/>
                </a:highlight>
                <a:latin typeface="Verdana" panose="020B0604030504040204" pitchFamily="34" charset="0"/>
              </a:rPr>
              <a:t>By sending asynchronously, the JavaScript does not have to wait for the server response, but can instead:</a:t>
            </a:r>
          </a:p>
          <a:p>
            <a:pPr lvl="1"/>
            <a:r>
              <a:rPr lang="en-GB" b="0" i="0" dirty="0">
                <a:solidFill>
                  <a:srgbClr val="000000"/>
                </a:solidFill>
                <a:effectLst/>
                <a:highlight>
                  <a:srgbClr val="FFFFFF"/>
                </a:highlight>
                <a:latin typeface="Verdana" panose="020B0604030504040204" pitchFamily="34" charset="0"/>
              </a:rPr>
              <a:t>execute other scripts while waiting for server response</a:t>
            </a:r>
          </a:p>
          <a:p>
            <a:pPr lvl="1"/>
            <a:r>
              <a:rPr lang="en-GB" b="0" i="0" dirty="0">
                <a:solidFill>
                  <a:srgbClr val="000000"/>
                </a:solidFill>
                <a:effectLst/>
                <a:highlight>
                  <a:srgbClr val="FFFFFF"/>
                </a:highlight>
                <a:latin typeface="Verdana" panose="020B0604030504040204" pitchFamily="34" charset="0"/>
              </a:rPr>
              <a:t>deal with the response after the response is ready</a:t>
            </a:r>
          </a:p>
          <a:p>
            <a:pPr algn="l"/>
            <a:endParaRPr lang="en-GB" b="0" i="0" dirty="0">
              <a:solidFill>
                <a:srgbClr val="000000"/>
              </a:solidFill>
              <a:effectLst/>
              <a:highlight>
                <a:srgbClr val="FFFFFF"/>
              </a:highlight>
              <a:latin typeface="Verdana" panose="020B0604030504040204" pitchFamily="34" charset="0"/>
            </a:endParaRPr>
          </a:p>
        </p:txBody>
      </p:sp>
    </p:spTree>
    <p:extLst>
      <p:ext uri="{BB962C8B-B14F-4D97-AF65-F5344CB8AC3E}">
        <p14:creationId xmlns:p14="http://schemas.microsoft.com/office/powerpoint/2010/main" val="57591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A84DF6D-0CAE-D24A-8F3A-F2B141143958}"/>
              </a:ext>
            </a:extLst>
          </p:cNvPr>
          <p:cNvSpPr>
            <a:spLocks noGrp="1"/>
          </p:cNvSpPr>
          <p:nvPr>
            <p:ph type="title"/>
          </p:nvPr>
        </p:nvSpPr>
        <p:spPr>
          <a:xfrm>
            <a:off x="838200" y="304803"/>
            <a:ext cx="10515600" cy="1472974"/>
          </a:xfrm>
        </p:spPr>
        <p:txBody>
          <a:bodyPr/>
          <a:lstStyle/>
          <a:p>
            <a:endParaRPr lang="en-US"/>
          </a:p>
        </p:txBody>
      </p:sp>
      <p:pic>
        <p:nvPicPr>
          <p:cNvPr id="4" name="Picture Placeholder 3" descr="Blue text with arrows and a black background&#10;&#10;Description automatically generated">
            <a:extLst>
              <a:ext uri="{FF2B5EF4-FFF2-40B4-BE49-F238E27FC236}">
                <a16:creationId xmlns:a16="http://schemas.microsoft.com/office/drawing/2014/main" id="{15092327-10B4-41A7-A911-6077578EF30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8200" y="1950808"/>
            <a:ext cx="8012113" cy="4059470"/>
          </a:xfrm>
          <a:prstGeom prst="rect">
            <a:avLst/>
          </a:prstGeom>
          <a:noFill/>
        </p:spPr>
      </p:pic>
    </p:spTree>
    <p:extLst>
      <p:ext uri="{BB962C8B-B14F-4D97-AF65-F5344CB8AC3E}">
        <p14:creationId xmlns:p14="http://schemas.microsoft.com/office/powerpoint/2010/main" val="306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5A8E-7255-341E-4F47-2F005F1A57FA}"/>
              </a:ext>
            </a:extLst>
          </p:cNvPr>
          <p:cNvSpPr>
            <a:spLocks noGrp="1"/>
          </p:cNvSpPr>
          <p:nvPr>
            <p:ph type="title"/>
          </p:nvPr>
        </p:nvSpPr>
        <p:spPr/>
        <p:txBody>
          <a:bodyPr/>
          <a:lstStyle/>
          <a:p>
            <a:r>
              <a:rPr lang="en-GB" b="0" i="0">
                <a:solidFill>
                  <a:srgbClr val="000000"/>
                </a:solidFill>
                <a:effectLst/>
                <a:highlight>
                  <a:srgbClr val="FFFFFF"/>
                </a:highlight>
                <a:latin typeface="Segoe UI" panose="020B0502040204020203" pitchFamily="34" charset="0"/>
              </a:rPr>
              <a:t>Send a Request To a Server</a:t>
            </a:r>
            <a:br>
              <a:rPr lang="en-GB" b="0" i="0">
                <a:solidFill>
                  <a:srgbClr val="000000"/>
                </a:solidFill>
                <a:effectLst/>
                <a:highlight>
                  <a:srgbClr val="FFFFFF"/>
                </a:highligh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C5A80ADD-D4C1-E241-98B0-CD927617DA59}"/>
              </a:ext>
            </a:extLst>
          </p:cNvPr>
          <p:cNvSpPr>
            <a:spLocks noGrp="1"/>
          </p:cNvSpPr>
          <p:nvPr>
            <p:ph sz="quarter" idx="13"/>
          </p:nvPr>
        </p:nvSpPr>
        <p:spPr/>
        <p:txBody>
          <a:bodyPr>
            <a:normAutofit/>
          </a:bodyPr>
          <a:lstStyle/>
          <a:p>
            <a:pPr algn="l"/>
            <a:r>
              <a:rPr lang="en-GB" sz="2400" b="1" i="0" dirty="0">
                <a:solidFill>
                  <a:srgbClr val="000000"/>
                </a:solidFill>
                <a:effectLst/>
                <a:highlight>
                  <a:srgbClr val="FFFFFF"/>
                </a:highlight>
                <a:latin typeface="Segoe UI" panose="020B0502040204020203" pitchFamily="34" charset="0"/>
              </a:rPr>
              <a:t>Synchronous Request</a:t>
            </a:r>
          </a:p>
          <a:p>
            <a:pPr algn="l"/>
            <a:r>
              <a:rPr lang="en-GB" sz="2000" b="0" i="0" dirty="0">
                <a:solidFill>
                  <a:srgbClr val="000000"/>
                </a:solidFill>
                <a:effectLst/>
                <a:highlight>
                  <a:srgbClr val="FFFFFF"/>
                </a:highlight>
                <a:latin typeface="Verdana" panose="020B0604030504040204" pitchFamily="34" charset="0"/>
              </a:rPr>
              <a:t>To execute a synchronous request, change the third parameter in the open() method to false:</a:t>
            </a:r>
          </a:p>
          <a:p>
            <a:pPr algn="l"/>
            <a:r>
              <a:rPr lang="en-GB" sz="2000" b="0" i="0" dirty="0" err="1">
                <a:solidFill>
                  <a:srgbClr val="000000"/>
                </a:solidFill>
                <a:effectLst/>
                <a:highlight>
                  <a:srgbClr val="FFFFFF"/>
                </a:highlight>
                <a:latin typeface="Consolas" panose="020B0609020204030204" pitchFamily="49" charset="0"/>
              </a:rPr>
              <a:t>xhttp.open</a:t>
            </a:r>
            <a:r>
              <a:rPr lang="en-GB" sz="2000" b="0" i="0" dirty="0">
                <a:solidFill>
                  <a:srgbClr val="000000"/>
                </a:solidFill>
                <a:effectLst/>
                <a:highlight>
                  <a:srgbClr val="FFFFFF"/>
                </a:highlight>
                <a:latin typeface="Consolas" panose="020B0609020204030204" pitchFamily="49" charset="0"/>
              </a:rPr>
              <a:t>(</a:t>
            </a:r>
            <a:r>
              <a:rPr lang="en-GB" sz="2000" b="0" i="0" dirty="0">
                <a:solidFill>
                  <a:srgbClr val="A52A2A"/>
                </a:solidFill>
                <a:effectLst/>
                <a:highlight>
                  <a:srgbClr val="FFFFFF"/>
                </a:highlight>
                <a:latin typeface="Consolas" panose="020B0609020204030204" pitchFamily="49" charset="0"/>
              </a:rPr>
              <a:t>"GET"</a:t>
            </a:r>
            <a:r>
              <a:rPr lang="en-GB" sz="2000" b="0" i="0" dirty="0">
                <a:solidFill>
                  <a:srgbClr val="000000"/>
                </a:solidFill>
                <a:effectLst/>
                <a:highlight>
                  <a:srgbClr val="FFFFFF"/>
                </a:highlight>
                <a:latin typeface="Consolas" panose="020B0609020204030204" pitchFamily="49" charset="0"/>
              </a:rPr>
              <a:t>, </a:t>
            </a:r>
            <a:r>
              <a:rPr lang="en-GB" sz="2000" b="0" i="0" dirty="0">
                <a:solidFill>
                  <a:srgbClr val="A52A2A"/>
                </a:solidFill>
                <a:effectLst/>
                <a:highlight>
                  <a:srgbClr val="FFFFFF"/>
                </a:highlight>
                <a:latin typeface="Consolas" panose="020B0609020204030204" pitchFamily="49" charset="0"/>
              </a:rPr>
              <a:t>"ajax_info.txt"</a:t>
            </a:r>
            <a:r>
              <a:rPr lang="en-GB" sz="2000" b="0" i="0" dirty="0">
                <a:solidFill>
                  <a:srgbClr val="000000"/>
                </a:solidFill>
                <a:effectLst/>
                <a:highlight>
                  <a:srgbClr val="FFFFFF"/>
                </a:highlight>
                <a:latin typeface="Consolas" panose="020B0609020204030204" pitchFamily="49" charset="0"/>
              </a:rPr>
              <a:t>, </a:t>
            </a:r>
            <a:r>
              <a:rPr lang="en-GB" sz="2000" b="0" i="0" dirty="0">
                <a:solidFill>
                  <a:srgbClr val="0000CD"/>
                </a:solidFill>
                <a:effectLst/>
                <a:highlight>
                  <a:srgbClr val="FFFFFF"/>
                </a:highlight>
                <a:latin typeface="Consolas" panose="020B0609020204030204" pitchFamily="49" charset="0"/>
              </a:rPr>
              <a:t>false</a:t>
            </a:r>
            <a:r>
              <a:rPr lang="en-GB" sz="2000" b="0" i="0" dirty="0">
                <a:solidFill>
                  <a:srgbClr val="000000"/>
                </a:solidFill>
                <a:effectLst/>
                <a:highlight>
                  <a:srgbClr val="FFFFFF"/>
                </a:highlight>
                <a:latin typeface="Consolas" panose="020B0609020204030204" pitchFamily="49" charset="0"/>
              </a:rPr>
              <a:t>);</a:t>
            </a:r>
          </a:p>
          <a:p>
            <a:pPr algn="l"/>
            <a:r>
              <a:rPr lang="en-GB" sz="2000" b="0" i="0" dirty="0">
                <a:solidFill>
                  <a:srgbClr val="000000"/>
                </a:solidFill>
                <a:effectLst/>
                <a:highlight>
                  <a:srgbClr val="FFFFFF"/>
                </a:highlight>
                <a:latin typeface="Verdana" panose="020B0604030504040204" pitchFamily="34" charset="0"/>
              </a:rPr>
              <a:t>Sometimes async = false are used for quick testing. You will also find synchronous requests in older JavaScript code.</a:t>
            </a:r>
          </a:p>
          <a:p>
            <a:pPr algn="l"/>
            <a:r>
              <a:rPr lang="en-GB" sz="2000" b="0" i="0" dirty="0">
                <a:solidFill>
                  <a:srgbClr val="000000"/>
                </a:solidFill>
                <a:effectLst/>
                <a:highlight>
                  <a:srgbClr val="FFFFFF"/>
                </a:highlight>
                <a:latin typeface="Verdana" panose="020B0604030504040204" pitchFamily="34" charset="0"/>
              </a:rPr>
              <a:t>Since the code will wait for server completion, there is no need for an </a:t>
            </a:r>
            <a:r>
              <a:rPr lang="en-GB" sz="2000" b="1" i="0" dirty="0" err="1">
                <a:solidFill>
                  <a:srgbClr val="000000"/>
                </a:solidFill>
                <a:effectLst/>
                <a:highlight>
                  <a:srgbClr val="FFFFFF"/>
                </a:highlight>
                <a:latin typeface="Verdana" panose="020B0604030504040204" pitchFamily="34" charset="0"/>
              </a:rPr>
              <a:t>onreadystatechange</a:t>
            </a:r>
            <a:r>
              <a:rPr lang="en-GB" sz="2000" b="0" i="0" dirty="0">
                <a:solidFill>
                  <a:srgbClr val="000000"/>
                </a:solidFill>
                <a:effectLst/>
                <a:highlight>
                  <a:srgbClr val="FFFFFF"/>
                </a:highlight>
                <a:latin typeface="Verdana" panose="020B0604030504040204" pitchFamily="34" charset="0"/>
              </a:rPr>
              <a:t> function</a:t>
            </a:r>
          </a:p>
        </p:txBody>
      </p:sp>
    </p:spTree>
    <p:extLst>
      <p:ext uri="{BB962C8B-B14F-4D97-AF65-F5344CB8AC3E}">
        <p14:creationId xmlns:p14="http://schemas.microsoft.com/office/powerpoint/2010/main" val="706549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5A8E-7255-341E-4F47-2F005F1A57FA}"/>
              </a:ext>
            </a:extLst>
          </p:cNvPr>
          <p:cNvSpPr>
            <a:spLocks noGrp="1"/>
          </p:cNvSpPr>
          <p:nvPr>
            <p:ph type="title"/>
          </p:nvPr>
        </p:nvSpPr>
        <p:spPr/>
        <p:txBody>
          <a:bodyPr/>
          <a:lstStyle/>
          <a:p>
            <a:r>
              <a:rPr lang="en-GB" b="0" i="0" dirty="0">
                <a:solidFill>
                  <a:srgbClr val="000000"/>
                </a:solidFill>
                <a:effectLst/>
                <a:highlight>
                  <a:srgbClr val="FFFFFF"/>
                </a:highlight>
                <a:latin typeface="Segoe UI" panose="020B0502040204020203" pitchFamily="34" charset="0"/>
              </a:rPr>
              <a:t>Send a Request To a Server</a:t>
            </a:r>
            <a:br>
              <a:rPr lang="en-GB" b="0" i="0" dirty="0">
                <a:solidFill>
                  <a:srgbClr val="000000"/>
                </a:solidFill>
                <a:effectLst/>
                <a:highlight>
                  <a:srgbClr val="FFFFFF"/>
                </a:highligh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C5A80ADD-D4C1-E241-98B0-CD927617DA59}"/>
              </a:ext>
            </a:extLst>
          </p:cNvPr>
          <p:cNvSpPr>
            <a:spLocks noGrp="1"/>
          </p:cNvSpPr>
          <p:nvPr>
            <p:ph sz="quarter" idx="13"/>
          </p:nvPr>
        </p:nvSpPr>
        <p:spPr/>
        <p:txBody>
          <a:bodyPr>
            <a:normAutofit/>
          </a:bodyPr>
          <a:lstStyle/>
          <a:p>
            <a:pPr algn="l">
              <a:lnSpc>
                <a:spcPct val="100000"/>
              </a:lnSpc>
            </a:pPr>
            <a:r>
              <a:rPr lang="en-GB" sz="2400" b="1" i="0" dirty="0">
                <a:solidFill>
                  <a:srgbClr val="000000"/>
                </a:solidFill>
                <a:effectLst/>
                <a:highlight>
                  <a:srgbClr val="FFFFFF"/>
                </a:highlight>
                <a:latin typeface="Segoe UI" panose="020B0502040204020203" pitchFamily="34" charset="0"/>
              </a:rPr>
              <a:t>Synchronous Request</a:t>
            </a:r>
            <a:endParaRPr lang="en-GB" sz="2000" b="1" i="0" dirty="0">
              <a:solidFill>
                <a:srgbClr val="000000"/>
              </a:solidFill>
              <a:effectLst/>
              <a:highlight>
                <a:srgbClr val="FFFFFF"/>
              </a:highlight>
              <a:latin typeface="Segoe UI" panose="020B0502040204020203" pitchFamily="34" charset="0"/>
            </a:endParaRPr>
          </a:p>
          <a:p>
            <a:pPr algn="l">
              <a:lnSpc>
                <a:spcPct val="100000"/>
              </a:lnSpc>
            </a:pPr>
            <a:r>
              <a:rPr lang="en-GB" b="0" i="0" dirty="0">
                <a:solidFill>
                  <a:srgbClr val="000000"/>
                </a:solidFill>
                <a:effectLst/>
                <a:latin typeface="Verdana" panose="020B0604030504040204" pitchFamily="34" charset="0"/>
              </a:rPr>
              <a:t>Synchronous </a:t>
            </a:r>
            <a:r>
              <a:rPr lang="en-GB" b="0" i="0" dirty="0" err="1">
                <a:solidFill>
                  <a:srgbClr val="000000"/>
                </a:solidFill>
                <a:effectLst/>
                <a:latin typeface="Verdana" panose="020B0604030504040204" pitchFamily="34" charset="0"/>
              </a:rPr>
              <a:t>XMLHttpRequest</a:t>
            </a:r>
            <a:r>
              <a:rPr lang="en-GB" b="0" i="0" dirty="0">
                <a:solidFill>
                  <a:srgbClr val="000000"/>
                </a:solidFill>
                <a:effectLst/>
                <a:latin typeface="Verdana" panose="020B0604030504040204" pitchFamily="34" charset="0"/>
              </a:rPr>
              <a:t> (async = false) is not recommended because the JavaScript will stop executing until the server response is ready. If the server is busy or slow, the application will hang or stop.</a:t>
            </a:r>
          </a:p>
          <a:p>
            <a:pPr algn="l">
              <a:lnSpc>
                <a:spcPct val="100000"/>
              </a:lnSpc>
            </a:pPr>
            <a:r>
              <a:rPr lang="en-GB" b="0" i="0" dirty="0">
                <a:solidFill>
                  <a:srgbClr val="000000"/>
                </a:solidFill>
                <a:effectLst/>
                <a:latin typeface="Verdana" panose="020B0604030504040204" pitchFamily="34" charset="0"/>
              </a:rPr>
              <a:t>Synchronous </a:t>
            </a:r>
            <a:r>
              <a:rPr lang="en-GB" b="0" i="0" dirty="0" err="1">
                <a:solidFill>
                  <a:srgbClr val="000000"/>
                </a:solidFill>
                <a:effectLst/>
                <a:latin typeface="Verdana" panose="020B0604030504040204" pitchFamily="34" charset="0"/>
              </a:rPr>
              <a:t>XMLHttpRequest</a:t>
            </a:r>
            <a:r>
              <a:rPr lang="en-GB" b="0" i="0" dirty="0">
                <a:solidFill>
                  <a:srgbClr val="000000"/>
                </a:solidFill>
                <a:effectLst/>
                <a:latin typeface="Verdana" panose="020B0604030504040204" pitchFamily="34" charset="0"/>
              </a:rPr>
              <a:t> is in the process of being removed from the web standard, but this process can take many years.</a:t>
            </a:r>
          </a:p>
          <a:p>
            <a:pPr algn="l">
              <a:lnSpc>
                <a:spcPct val="100000"/>
              </a:lnSpc>
            </a:pPr>
            <a:r>
              <a:rPr lang="en-GB" b="0" i="0" dirty="0">
                <a:solidFill>
                  <a:srgbClr val="000000"/>
                </a:solidFill>
                <a:effectLst/>
                <a:latin typeface="Verdana" panose="020B0604030504040204" pitchFamily="34" charset="0"/>
              </a:rPr>
              <a:t>Modern developer tools are encouraged to warn about using synchronous requests and may throw an </a:t>
            </a:r>
            <a:r>
              <a:rPr lang="en-GB" b="0" i="0" dirty="0" err="1">
                <a:solidFill>
                  <a:srgbClr val="000000"/>
                </a:solidFill>
                <a:effectLst/>
                <a:latin typeface="Verdana" panose="020B0604030504040204" pitchFamily="34" charset="0"/>
              </a:rPr>
              <a:t>InvalidAccessError</a:t>
            </a:r>
            <a:r>
              <a:rPr lang="en-GB" b="0" i="0" dirty="0">
                <a:solidFill>
                  <a:srgbClr val="000000"/>
                </a:solidFill>
                <a:effectLst/>
                <a:latin typeface="Verdana" panose="020B0604030504040204" pitchFamily="34" charset="0"/>
              </a:rPr>
              <a:t> exception when it occurs.</a:t>
            </a:r>
          </a:p>
        </p:txBody>
      </p:sp>
    </p:spTree>
    <p:extLst>
      <p:ext uri="{BB962C8B-B14F-4D97-AF65-F5344CB8AC3E}">
        <p14:creationId xmlns:p14="http://schemas.microsoft.com/office/powerpoint/2010/main" val="214475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12C8-8566-C17D-D0C3-33CBE5F274D2}"/>
              </a:ext>
            </a:extLst>
          </p:cNvPr>
          <p:cNvSpPr>
            <a:spLocks noGrp="1"/>
          </p:cNvSpPr>
          <p:nvPr>
            <p:ph type="title"/>
          </p:nvPr>
        </p:nvSpPr>
        <p:spPr>
          <a:xfrm>
            <a:off x="838200" y="365125"/>
            <a:ext cx="10515600" cy="1325563"/>
          </a:xfrm>
        </p:spPr>
        <p:txBody>
          <a:bodyPr anchor="ctr">
            <a:normAutofit/>
          </a:bodyPr>
          <a:lstStyle/>
          <a:p>
            <a:r>
              <a:rPr lang="en-IN" b="0" i="0">
                <a:effectLst/>
                <a:highlight>
                  <a:srgbClr val="FFFFFF"/>
                </a:highlight>
              </a:rPr>
              <a:t>Server Response</a:t>
            </a:r>
            <a:br>
              <a:rPr lang="en-IN" b="0" i="0">
                <a:effectLst/>
                <a:highlight>
                  <a:srgbClr val="FFFFFF"/>
                </a:highlight>
              </a:rPr>
            </a:br>
            <a:endParaRPr lang="en-IN" dirty="0"/>
          </a:p>
        </p:txBody>
      </p:sp>
      <p:sp>
        <p:nvSpPr>
          <p:cNvPr id="3" name="Content Placeholder 2">
            <a:extLst>
              <a:ext uri="{FF2B5EF4-FFF2-40B4-BE49-F238E27FC236}">
                <a16:creationId xmlns:a16="http://schemas.microsoft.com/office/drawing/2014/main" id="{7246530A-62DD-B6F6-2BE9-C7E4D9A5B47C}"/>
              </a:ext>
            </a:extLst>
          </p:cNvPr>
          <p:cNvSpPr>
            <a:spLocks noGrp="1"/>
          </p:cNvSpPr>
          <p:nvPr>
            <p:ph sz="half" idx="1"/>
          </p:nvPr>
        </p:nvSpPr>
        <p:spPr>
          <a:xfrm>
            <a:off x="838200" y="1825625"/>
            <a:ext cx="4915163" cy="4297680"/>
          </a:xfrm>
        </p:spPr>
        <p:txBody>
          <a:bodyPr>
            <a:normAutofit/>
          </a:bodyPr>
          <a:lstStyle/>
          <a:p>
            <a:r>
              <a:rPr lang="en-GB" b="0" i="0" dirty="0">
                <a:effectLst/>
                <a:highlight>
                  <a:srgbClr val="FFFFFF"/>
                </a:highlight>
              </a:rPr>
              <a:t>The </a:t>
            </a:r>
            <a:r>
              <a:rPr lang="en-GB" b="1" i="0" dirty="0" err="1">
                <a:effectLst/>
                <a:highlight>
                  <a:srgbClr val="FFFFFF"/>
                </a:highlight>
              </a:rPr>
              <a:t>onreadystatechange</a:t>
            </a:r>
            <a:r>
              <a:rPr lang="en-GB" b="0" i="0" dirty="0">
                <a:effectLst/>
                <a:highlight>
                  <a:srgbClr val="FFFFFF"/>
                </a:highlight>
              </a:rPr>
              <a:t> Property</a:t>
            </a:r>
          </a:p>
          <a:p>
            <a:r>
              <a:rPr lang="en-GB" b="0" i="0" dirty="0">
                <a:effectLst/>
                <a:highlight>
                  <a:srgbClr val="FFFFFF"/>
                </a:highlight>
              </a:rPr>
              <a:t>The </a:t>
            </a:r>
            <a:r>
              <a:rPr lang="en-GB" b="1" i="0" dirty="0" err="1">
                <a:effectLst/>
                <a:highlight>
                  <a:srgbClr val="FFFFFF"/>
                </a:highlight>
              </a:rPr>
              <a:t>readyState</a:t>
            </a:r>
            <a:r>
              <a:rPr lang="en-GB" b="0" i="0" dirty="0">
                <a:effectLst/>
                <a:highlight>
                  <a:srgbClr val="FFFFFF"/>
                </a:highlight>
              </a:rPr>
              <a:t> property holds the status of the </a:t>
            </a:r>
            <a:r>
              <a:rPr lang="en-GB" b="0" i="0" dirty="0" err="1">
                <a:effectLst/>
                <a:highlight>
                  <a:srgbClr val="FFFFFF"/>
                </a:highlight>
              </a:rPr>
              <a:t>XMLHttpRequest</a:t>
            </a:r>
            <a:r>
              <a:rPr lang="en-GB" b="0" i="0" dirty="0">
                <a:effectLst/>
                <a:highlight>
                  <a:srgbClr val="FFFFFF"/>
                </a:highlight>
              </a:rPr>
              <a:t>.</a:t>
            </a:r>
          </a:p>
          <a:p>
            <a:r>
              <a:rPr lang="en-GB" b="0" i="0" dirty="0">
                <a:effectLst/>
                <a:highlight>
                  <a:srgbClr val="FFFFFF"/>
                </a:highlight>
              </a:rPr>
              <a:t>The </a:t>
            </a:r>
            <a:r>
              <a:rPr lang="en-GB" b="1" i="0" dirty="0" err="1">
                <a:effectLst/>
                <a:highlight>
                  <a:srgbClr val="FFFFFF"/>
                </a:highlight>
              </a:rPr>
              <a:t>onreadystatechange</a:t>
            </a:r>
            <a:r>
              <a:rPr lang="en-GB" b="0" i="0" dirty="0">
                <a:effectLst/>
                <a:highlight>
                  <a:srgbClr val="FFFFFF"/>
                </a:highlight>
              </a:rPr>
              <a:t> property defines a function to be executed when the </a:t>
            </a:r>
            <a:r>
              <a:rPr lang="en-GB" b="0" i="0" dirty="0" err="1">
                <a:effectLst/>
                <a:highlight>
                  <a:srgbClr val="FFFFFF"/>
                </a:highlight>
              </a:rPr>
              <a:t>readyState</a:t>
            </a:r>
            <a:r>
              <a:rPr lang="en-GB" b="0" i="0" dirty="0">
                <a:effectLst/>
                <a:highlight>
                  <a:srgbClr val="FFFFFF"/>
                </a:highlight>
              </a:rPr>
              <a:t> changes.</a:t>
            </a:r>
          </a:p>
          <a:p>
            <a:r>
              <a:rPr lang="en-GB" b="0" i="0" dirty="0">
                <a:effectLst/>
                <a:highlight>
                  <a:srgbClr val="FFFFFF"/>
                </a:highlight>
              </a:rPr>
              <a:t>The </a:t>
            </a:r>
            <a:r>
              <a:rPr lang="en-GB" b="1" i="0" dirty="0">
                <a:effectLst/>
                <a:highlight>
                  <a:srgbClr val="FFFFFF"/>
                </a:highlight>
              </a:rPr>
              <a:t>status</a:t>
            </a:r>
            <a:r>
              <a:rPr lang="en-GB" b="0" i="0" dirty="0">
                <a:effectLst/>
                <a:highlight>
                  <a:srgbClr val="FFFFFF"/>
                </a:highlight>
              </a:rPr>
              <a:t> property and the </a:t>
            </a:r>
            <a:r>
              <a:rPr lang="en-GB" b="1" i="0" dirty="0" err="1">
                <a:effectLst/>
                <a:highlight>
                  <a:srgbClr val="FFFFFF"/>
                </a:highlight>
              </a:rPr>
              <a:t>statusText</a:t>
            </a:r>
            <a:r>
              <a:rPr lang="en-GB" b="0" i="0" dirty="0">
                <a:effectLst/>
                <a:highlight>
                  <a:srgbClr val="FFFFFF"/>
                </a:highlight>
              </a:rPr>
              <a:t> property holds the status of the </a:t>
            </a:r>
            <a:r>
              <a:rPr lang="en-GB" b="0" i="0" dirty="0" err="1">
                <a:effectLst/>
                <a:highlight>
                  <a:srgbClr val="FFFFFF"/>
                </a:highlight>
              </a:rPr>
              <a:t>XMLHttpRequest</a:t>
            </a:r>
            <a:r>
              <a:rPr lang="en-GB" b="0" i="0" dirty="0">
                <a:effectLst/>
                <a:highlight>
                  <a:srgbClr val="FFFFFF"/>
                </a:highlight>
              </a:rPr>
              <a:t> object.</a:t>
            </a:r>
          </a:p>
          <a:p>
            <a:r>
              <a:rPr lang="en-GB" b="0" i="0" dirty="0">
                <a:solidFill>
                  <a:srgbClr val="000000"/>
                </a:solidFill>
                <a:effectLst/>
                <a:highlight>
                  <a:srgbClr val="FFFFCC"/>
                </a:highlight>
                <a:latin typeface="Verdana" panose="020B0604030504040204" pitchFamily="34" charset="0"/>
              </a:rPr>
              <a:t>The </a:t>
            </a:r>
            <a:r>
              <a:rPr lang="en-GB" b="0" i="0" dirty="0" err="1">
                <a:solidFill>
                  <a:srgbClr val="000000"/>
                </a:solidFill>
                <a:effectLst/>
                <a:highlight>
                  <a:srgbClr val="FFFFCC"/>
                </a:highlight>
                <a:latin typeface="Verdana" panose="020B0604030504040204" pitchFamily="34" charset="0"/>
              </a:rPr>
              <a:t>onreadystatechange</a:t>
            </a:r>
            <a:r>
              <a:rPr lang="en-GB" b="0" i="0" dirty="0">
                <a:solidFill>
                  <a:srgbClr val="000000"/>
                </a:solidFill>
                <a:effectLst/>
                <a:highlight>
                  <a:srgbClr val="FFFFCC"/>
                </a:highlight>
                <a:latin typeface="Verdana" panose="020B0604030504040204" pitchFamily="34" charset="0"/>
              </a:rPr>
              <a:t> event is triggered four times (1-4), one time for each change in the </a:t>
            </a:r>
            <a:r>
              <a:rPr lang="en-GB" b="0" i="0" dirty="0" err="1">
                <a:solidFill>
                  <a:srgbClr val="000000"/>
                </a:solidFill>
                <a:effectLst/>
                <a:highlight>
                  <a:srgbClr val="FFFFCC"/>
                </a:highlight>
                <a:latin typeface="Verdana" panose="020B0604030504040204" pitchFamily="34" charset="0"/>
              </a:rPr>
              <a:t>readyState</a:t>
            </a:r>
            <a:r>
              <a:rPr lang="en-GB" b="0" i="0" dirty="0">
                <a:solidFill>
                  <a:srgbClr val="000000"/>
                </a:solidFill>
                <a:effectLst/>
                <a:highlight>
                  <a:srgbClr val="FFFFCC"/>
                </a:highlight>
                <a:latin typeface="Verdana" panose="020B0604030504040204" pitchFamily="34" charset="0"/>
              </a:rPr>
              <a:t>.</a:t>
            </a:r>
            <a:endParaRPr lang="en-IN" dirty="0"/>
          </a:p>
        </p:txBody>
      </p:sp>
      <p:graphicFrame>
        <p:nvGraphicFramePr>
          <p:cNvPr id="5" name="Content Placeholder 4">
            <a:extLst>
              <a:ext uri="{FF2B5EF4-FFF2-40B4-BE49-F238E27FC236}">
                <a16:creationId xmlns:a16="http://schemas.microsoft.com/office/drawing/2014/main" id="{7A8BC86D-91A5-366E-59B5-9E277CDFFBCD}"/>
              </a:ext>
            </a:extLst>
          </p:cNvPr>
          <p:cNvGraphicFramePr>
            <a:graphicFrameLocks noGrp="1"/>
          </p:cNvGraphicFramePr>
          <p:nvPr>
            <p:ph sz="half" idx="15"/>
            <p:extLst>
              <p:ext uri="{D42A27DB-BD31-4B8C-83A1-F6EECF244321}">
                <p14:modId xmlns:p14="http://schemas.microsoft.com/office/powerpoint/2010/main" val="1492452035"/>
              </p:ext>
            </p:extLst>
          </p:nvPr>
        </p:nvGraphicFramePr>
        <p:xfrm>
          <a:off x="6296622" y="1816916"/>
          <a:ext cx="4914629" cy="4297683"/>
        </p:xfrm>
        <a:graphic>
          <a:graphicData uri="http://schemas.openxmlformats.org/drawingml/2006/table">
            <a:tbl>
              <a:tblPr firstRow="1" bandRow="1"/>
              <a:tblGrid>
                <a:gridCol w="1831321">
                  <a:extLst>
                    <a:ext uri="{9D8B030D-6E8A-4147-A177-3AD203B41FA5}">
                      <a16:colId xmlns:a16="http://schemas.microsoft.com/office/drawing/2014/main" val="4161234566"/>
                    </a:ext>
                  </a:extLst>
                </a:gridCol>
                <a:gridCol w="3083308">
                  <a:extLst>
                    <a:ext uri="{9D8B030D-6E8A-4147-A177-3AD203B41FA5}">
                      <a16:colId xmlns:a16="http://schemas.microsoft.com/office/drawing/2014/main" val="814446687"/>
                    </a:ext>
                  </a:extLst>
                </a:gridCol>
              </a:tblGrid>
              <a:tr h="319174">
                <a:tc>
                  <a:txBody>
                    <a:bodyPr/>
                    <a:lstStyle/>
                    <a:p>
                      <a:pPr algn="l" fontAlgn="t"/>
                      <a:r>
                        <a:rPr lang="en-IN" sz="1400" b="1">
                          <a:effectLst/>
                        </a:rPr>
                        <a:t>Property</a:t>
                      </a:r>
                    </a:p>
                  </a:txBody>
                  <a:tcPr marL="65997"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400" b="1" dirty="0">
                          <a:effectLst/>
                        </a:rPr>
                        <a:t>Description</a:t>
                      </a:r>
                    </a:p>
                  </a:txBody>
                  <a:tcPr marL="32998"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90657574"/>
                  </a:ext>
                </a:extLst>
              </a:tr>
              <a:tr h="527006">
                <a:tc>
                  <a:txBody>
                    <a:bodyPr/>
                    <a:lstStyle/>
                    <a:p>
                      <a:pPr algn="l" fontAlgn="t"/>
                      <a:r>
                        <a:rPr lang="en-IN" sz="1400">
                          <a:effectLst/>
                        </a:rPr>
                        <a:t>onreadystatechange</a:t>
                      </a:r>
                    </a:p>
                  </a:txBody>
                  <a:tcPr marL="65997"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400">
                          <a:effectLst/>
                        </a:rPr>
                        <a:t>Defines a function to be called when the readyState property changes</a:t>
                      </a:r>
                    </a:p>
                  </a:txBody>
                  <a:tcPr marL="32998"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25171388"/>
                  </a:ext>
                </a:extLst>
              </a:tr>
              <a:tr h="1773996">
                <a:tc>
                  <a:txBody>
                    <a:bodyPr/>
                    <a:lstStyle/>
                    <a:p>
                      <a:pPr algn="l" fontAlgn="t"/>
                      <a:r>
                        <a:rPr lang="en-IN" sz="1400">
                          <a:effectLst/>
                        </a:rPr>
                        <a:t>readyState</a:t>
                      </a:r>
                    </a:p>
                  </a:txBody>
                  <a:tcPr marL="65997"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400">
                          <a:effectLst/>
                        </a:rPr>
                        <a:t>Holds the status of the XMLHttpRequest.</a:t>
                      </a:r>
                      <a:br>
                        <a:rPr lang="en-GB" sz="1400">
                          <a:effectLst/>
                        </a:rPr>
                      </a:br>
                      <a:r>
                        <a:rPr lang="en-GB" sz="1400">
                          <a:effectLst/>
                        </a:rPr>
                        <a:t>0: request not initialized</a:t>
                      </a:r>
                      <a:br>
                        <a:rPr lang="en-GB" sz="1400">
                          <a:effectLst/>
                        </a:rPr>
                      </a:br>
                      <a:r>
                        <a:rPr lang="en-GB" sz="1400">
                          <a:effectLst/>
                        </a:rPr>
                        <a:t>1: server connection established</a:t>
                      </a:r>
                      <a:br>
                        <a:rPr lang="en-GB" sz="1400">
                          <a:effectLst/>
                        </a:rPr>
                      </a:br>
                      <a:r>
                        <a:rPr lang="en-GB" sz="1400">
                          <a:effectLst/>
                        </a:rPr>
                        <a:t>2: request received</a:t>
                      </a:r>
                      <a:br>
                        <a:rPr lang="en-GB" sz="1400">
                          <a:effectLst/>
                        </a:rPr>
                      </a:br>
                      <a:r>
                        <a:rPr lang="en-GB" sz="1400">
                          <a:effectLst/>
                        </a:rPr>
                        <a:t>3: processing request</a:t>
                      </a:r>
                      <a:br>
                        <a:rPr lang="en-GB" sz="1400">
                          <a:effectLst/>
                        </a:rPr>
                      </a:br>
                      <a:r>
                        <a:rPr lang="en-GB" sz="1400">
                          <a:effectLst/>
                        </a:rPr>
                        <a:t>4: request finished and response is ready</a:t>
                      </a:r>
                    </a:p>
                  </a:txBody>
                  <a:tcPr marL="32998"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62200006"/>
                  </a:ext>
                </a:extLst>
              </a:tr>
              <a:tr h="1150501">
                <a:tc>
                  <a:txBody>
                    <a:bodyPr/>
                    <a:lstStyle/>
                    <a:p>
                      <a:pPr algn="l" fontAlgn="t"/>
                      <a:r>
                        <a:rPr lang="en-IN" sz="1400">
                          <a:effectLst/>
                        </a:rPr>
                        <a:t>status</a:t>
                      </a:r>
                    </a:p>
                  </a:txBody>
                  <a:tcPr marL="65997"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400" dirty="0">
                          <a:solidFill>
                            <a:srgbClr val="000000"/>
                          </a:solidFill>
                          <a:effectLst/>
                        </a:rPr>
                        <a:t>200: "OK"</a:t>
                      </a:r>
                      <a:br>
                        <a:rPr lang="en-GB" sz="1400" dirty="0">
                          <a:solidFill>
                            <a:srgbClr val="000000"/>
                          </a:solidFill>
                          <a:effectLst/>
                        </a:rPr>
                      </a:br>
                      <a:r>
                        <a:rPr lang="en-GB" sz="1400" dirty="0">
                          <a:solidFill>
                            <a:srgbClr val="000000"/>
                          </a:solidFill>
                          <a:effectLst/>
                        </a:rPr>
                        <a:t>403: "Forbidden"</a:t>
                      </a:r>
                      <a:br>
                        <a:rPr lang="en-GB" sz="1400" dirty="0">
                          <a:solidFill>
                            <a:srgbClr val="000000"/>
                          </a:solidFill>
                          <a:effectLst/>
                        </a:rPr>
                      </a:br>
                      <a:r>
                        <a:rPr lang="en-GB" sz="1400" dirty="0">
                          <a:solidFill>
                            <a:srgbClr val="000000"/>
                          </a:solidFill>
                          <a:effectLst/>
                        </a:rPr>
                        <a:t>404: "Page not found"</a:t>
                      </a:r>
                      <a:br>
                        <a:rPr lang="en-GB" sz="1400" dirty="0">
                          <a:solidFill>
                            <a:srgbClr val="000000"/>
                          </a:solidFill>
                          <a:effectLst/>
                        </a:rPr>
                      </a:br>
                      <a:r>
                        <a:rPr lang="en-GB" sz="1400" dirty="0">
                          <a:solidFill>
                            <a:srgbClr val="000000"/>
                          </a:solidFill>
                          <a:effectLst/>
                        </a:rPr>
                        <a:t>For a complete list go to the </a:t>
                      </a:r>
                      <a:r>
                        <a:rPr lang="en-GB" sz="1400" dirty="0">
                          <a:solidFill>
                            <a:srgbClr val="000000"/>
                          </a:solidFill>
                          <a:effectLst/>
                          <a:hlinkClick r:id="rId2">
                            <a:extLst>
                              <a:ext uri="{A12FA001-AC4F-418D-AE19-62706E023703}">
                                <ahyp:hlinkClr xmlns:ahyp="http://schemas.microsoft.com/office/drawing/2018/hyperlinkcolor" val="tx"/>
                              </a:ext>
                            </a:extLst>
                          </a:hlinkClick>
                        </a:rPr>
                        <a:t>Http Messages Reference</a:t>
                      </a:r>
                      <a:endParaRPr lang="en-GB" sz="1400" dirty="0">
                        <a:solidFill>
                          <a:srgbClr val="000000"/>
                        </a:solidFill>
                        <a:effectLst/>
                      </a:endParaRPr>
                    </a:p>
                  </a:txBody>
                  <a:tcPr marL="32998"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99561553"/>
                  </a:ext>
                </a:extLst>
              </a:tr>
              <a:tr h="527006">
                <a:tc>
                  <a:txBody>
                    <a:bodyPr/>
                    <a:lstStyle/>
                    <a:p>
                      <a:pPr algn="l" fontAlgn="t"/>
                      <a:r>
                        <a:rPr lang="en-IN" sz="1400">
                          <a:effectLst/>
                        </a:rPr>
                        <a:t>statusText</a:t>
                      </a:r>
                    </a:p>
                  </a:txBody>
                  <a:tcPr marL="65997"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400" dirty="0">
                          <a:effectLst/>
                        </a:rPr>
                        <a:t>Returns the status-text (e.g. "OK" or "Not Found")</a:t>
                      </a:r>
                    </a:p>
                  </a:txBody>
                  <a:tcPr marL="32998" marR="32998" marT="32998" marB="32998">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1397598"/>
                  </a:ext>
                </a:extLst>
              </a:tr>
            </a:tbl>
          </a:graphicData>
        </a:graphic>
      </p:graphicFrame>
    </p:spTree>
    <p:extLst>
      <p:ext uri="{BB962C8B-B14F-4D97-AF65-F5344CB8AC3E}">
        <p14:creationId xmlns:p14="http://schemas.microsoft.com/office/powerpoint/2010/main" val="3299878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754-35A8-6ADE-89DC-427E8B15D822}"/>
              </a:ext>
            </a:extLst>
          </p:cNvPr>
          <p:cNvSpPr>
            <a:spLocks noGrp="1"/>
          </p:cNvSpPr>
          <p:nvPr>
            <p:ph type="title"/>
          </p:nvPr>
        </p:nvSpPr>
        <p:spPr/>
        <p:txBody>
          <a:bodyPr/>
          <a:lstStyle/>
          <a:p>
            <a:r>
              <a:rPr lang="en-IN" b="0" i="0" dirty="0">
                <a:solidFill>
                  <a:srgbClr val="000000"/>
                </a:solidFill>
                <a:effectLst/>
                <a:highlight>
                  <a:srgbClr val="FFFFFF"/>
                </a:highlight>
                <a:latin typeface="Segoe UI" panose="020B0502040204020203" pitchFamily="34" charset="0"/>
              </a:rPr>
              <a:t>Server Response Properties</a:t>
            </a:r>
            <a:br>
              <a:rPr lang="en-IN" b="0" i="0" dirty="0">
                <a:solidFill>
                  <a:srgbClr val="000000"/>
                </a:solidFill>
                <a:effectLst/>
                <a:highlight>
                  <a:srgbClr val="FFFFFF"/>
                </a:highlight>
                <a:latin typeface="Segoe UI" panose="020B0502040204020203" pitchFamily="34" charset="0"/>
              </a:rPr>
            </a:br>
            <a:endParaRPr lang="en-IN" dirty="0"/>
          </a:p>
        </p:txBody>
      </p:sp>
      <p:graphicFrame>
        <p:nvGraphicFramePr>
          <p:cNvPr id="4" name="Content Placeholder 3">
            <a:extLst>
              <a:ext uri="{FF2B5EF4-FFF2-40B4-BE49-F238E27FC236}">
                <a16:creationId xmlns:a16="http://schemas.microsoft.com/office/drawing/2014/main" id="{4E55A2FA-2E4F-CC9D-D531-184112DF4577}"/>
              </a:ext>
            </a:extLst>
          </p:cNvPr>
          <p:cNvGraphicFramePr>
            <a:graphicFrameLocks noGrp="1"/>
          </p:cNvGraphicFramePr>
          <p:nvPr>
            <p:ph sz="quarter" idx="13"/>
            <p:extLst>
              <p:ext uri="{D42A27DB-BD31-4B8C-83A1-F6EECF244321}">
                <p14:modId xmlns:p14="http://schemas.microsoft.com/office/powerpoint/2010/main" val="3199241254"/>
              </p:ext>
            </p:extLst>
          </p:nvPr>
        </p:nvGraphicFramePr>
        <p:xfrm>
          <a:off x="1213239" y="2097427"/>
          <a:ext cx="5084891" cy="1632858"/>
        </p:xfrm>
        <a:graphic>
          <a:graphicData uri="http://schemas.openxmlformats.org/drawingml/2006/table">
            <a:tbl>
              <a:tblPr/>
              <a:tblGrid>
                <a:gridCol w="1251857">
                  <a:extLst>
                    <a:ext uri="{9D8B030D-6E8A-4147-A177-3AD203B41FA5}">
                      <a16:colId xmlns:a16="http://schemas.microsoft.com/office/drawing/2014/main" val="848037885"/>
                    </a:ext>
                  </a:extLst>
                </a:gridCol>
                <a:gridCol w="3833034">
                  <a:extLst>
                    <a:ext uri="{9D8B030D-6E8A-4147-A177-3AD203B41FA5}">
                      <a16:colId xmlns:a16="http://schemas.microsoft.com/office/drawing/2014/main" val="3830198963"/>
                    </a:ext>
                  </a:extLst>
                </a:gridCol>
              </a:tblGrid>
              <a:tr h="0">
                <a:tc>
                  <a:txBody>
                    <a:bodyPr/>
                    <a:lstStyle/>
                    <a:p>
                      <a:pPr algn="l" fontAlgn="t"/>
                      <a:r>
                        <a:rPr lang="en-IN" b="1">
                          <a:effectLst/>
                        </a:rPr>
                        <a:t>Property</a:t>
                      </a:r>
                    </a:p>
                  </a:txBody>
                  <a:tcPr marL="87086"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tc>
                  <a:txBody>
                    <a:bodyPr/>
                    <a:lstStyle/>
                    <a:p>
                      <a:pPr algn="l" fontAlgn="t"/>
                      <a:r>
                        <a:rPr lang="en-IN" b="1" dirty="0">
                          <a:effectLst/>
                        </a:rPr>
                        <a:t>Description</a:t>
                      </a:r>
                    </a:p>
                  </a:txBody>
                  <a:tcPr marL="43543"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87923264"/>
                  </a:ext>
                </a:extLst>
              </a:tr>
              <a:tr h="0">
                <a:tc>
                  <a:txBody>
                    <a:bodyPr/>
                    <a:lstStyle/>
                    <a:p>
                      <a:pPr algn="l" fontAlgn="t"/>
                      <a:r>
                        <a:rPr lang="en-IN">
                          <a:effectLst/>
                        </a:rPr>
                        <a:t>responseText</a:t>
                      </a:r>
                    </a:p>
                  </a:txBody>
                  <a:tcPr marL="87086"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tc>
                  <a:txBody>
                    <a:bodyPr/>
                    <a:lstStyle/>
                    <a:p>
                      <a:pPr algn="l" fontAlgn="t"/>
                      <a:r>
                        <a:rPr lang="en-GB">
                          <a:effectLst/>
                        </a:rPr>
                        <a:t>get the response data as a string</a:t>
                      </a:r>
                    </a:p>
                  </a:txBody>
                  <a:tcPr marL="43543"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914925029"/>
                  </a:ext>
                </a:extLst>
              </a:tr>
              <a:tr h="0">
                <a:tc>
                  <a:txBody>
                    <a:bodyPr/>
                    <a:lstStyle/>
                    <a:p>
                      <a:pPr algn="l" fontAlgn="t"/>
                      <a:r>
                        <a:rPr lang="en-IN">
                          <a:effectLst/>
                        </a:rPr>
                        <a:t>responseXML</a:t>
                      </a:r>
                    </a:p>
                  </a:txBody>
                  <a:tcPr marL="87086"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GB" dirty="0">
                          <a:effectLst/>
                        </a:rPr>
                        <a:t>get the response data as XML data</a:t>
                      </a:r>
                    </a:p>
                  </a:txBody>
                  <a:tcPr marL="43543" marR="43543" marT="43543" marB="43543">
                    <a:lnL w="5443" cap="flat" cmpd="sng" algn="ctr">
                      <a:solidFill>
                        <a:srgbClr val="CCCCCC"/>
                      </a:solidFill>
                      <a:prstDash val="solid"/>
                      <a:round/>
                      <a:headEnd type="none" w="med" len="med"/>
                      <a:tailEnd type="none" w="med" len="med"/>
                    </a:lnL>
                    <a:lnR w="5443" cap="flat" cmpd="sng" algn="ctr">
                      <a:solidFill>
                        <a:srgbClr val="CCCCCC"/>
                      </a:solidFill>
                      <a:prstDash val="solid"/>
                      <a:round/>
                      <a:headEnd type="none" w="med" len="med"/>
                      <a:tailEnd type="none" w="med" len="med"/>
                    </a:lnR>
                    <a:lnT w="5443" cap="flat" cmpd="sng" algn="ctr">
                      <a:solidFill>
                        <a:srgbClr val="CCCCCC"/>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01708497"/>
                  </a:ext>
                </a:extLst>
              </a:tr>
            </a:tbl>
          </a:graphicData>
        </a:graphic>
      </p:graphicFrame>
    </p:spTree>
    <p:extLst>
      <p:ext uri="{BB962C8B-B14F-4D97-AF65-F5344CB8AC3E}">
        <p14:creationId xmlns:p14="http://schemas.microsoft.com/office/powerpoint/2010/main" val="1493407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754-35A8-6ADE-89DC-427E8B15D822}"/>
              </a:ext>
            </a:extLst>
          </p:cNvPr>
          <p:cNvSpPr>
            <a:spLocks noGrp="1"/>
          </p:cNvSpPr>
          <p:nvPr>
            <p:ph type="title"/>
          </p:nvPr>
        </p:nvSpPr>
        <p:spPr/>
        <p:txBody>
          <a:bodyPr/>
          <a:lstStyle/>
          <a:p>
            <a:r>
              <a:rPr lang="en-IN" b="0" i="0" dirty="0">
                <a:solidFill>
                  <a:srgbClr val="000000"/>
                </a:solidFill>
                <a:effectLst/>
                <a:highlight>
                  <a:srgbClr val="FFFFFF"/>
                </a:highlight>
                <a:latin typeface="Segoe UI" panose="020B0502040204020203" pitchFamily="34" charset="0"/>
              </a:rPr>
              <a:t>Server Response Properties</a:t>
            </a:r>
            <a:br>
              <a:rPr lang="en-IN" b="0" i="0" dirty="0">
                <a:solidFill>
                  <a:srgbClr val="000000"/>
                </a:solidFill>
                <a:effectLst/>
                <a:highlight>
                  <a:srgbClr val="FFFFFF"/>
                </a:highlight>
                <a:latin typeface="Segoe UI" panose="020B0502040204020203" pitchFamily="34" charset="0"/>
              </a:rPr>
            </a:br>
            <a:endParaRPr lang="en-IN" dirty="0"/>
          </a:p>
        </p:txBody>
      </p:sp>
      <p:sp>
        <p:nvSpPr>
          <p:cNvPr id="5" name="Content Placeholder 4">
            <a:extLst>
              <a:ext uri="{FF2B5EF4-FFF2-40B4-BE49-F238E27FC236}">
                <a16:creationId xmlns:a16="http://schemas.microsoft.com/office/drawing/2014/main" id="{5875487F-7D7D-E2DC-47A6-7F8FA38CE62D}"/>
              </a:ext>
            </a:extLst>
          </p:cNvPr>
          <p:cNvSpPr>
            <a:spLocks noGrp="1"/>
          </p:cNvSpPr>
          <p:nvPr>
            <p:ph sz="quarter" idx="13"/>
          </p:nvPr>
        </p:nvSpPr>
        <p:spPr/>
        <p:txBody>
          <a:bodyPr/>
          <a:lstStyle/>
          <a:p>
            <a:pPr algn="l"/>
            <a:r>
              <a:rPr lang="en-GB" b="0" i="0" dirty="0">
                <a:solidFill>
                  <a:srgbClr val="000000"/>
                </a:solidFill>
                <a:effectLst/>
                <a:highlight>
                  <a:srgbClr val="FFFFFF"/>
                </a:highlight>
                <a:latin typeface="Segoe UI" panose="020B0502040204020203" pitchFamily="34" charset="0"/>
              </a:rPr>
              <a:t>The </a:t>
            </a:r>
            <a:r>
              <a:rPr lang="en-GB" b="0" i="0" dirty="0" err="1">
                <a:solidFill>
                  <a:srgbClr val="000000"/>
                </a:solidFill>
                <a:effectLst/>
                <a:highlight>
                  <a:srgbClr val="FFFFFF"/>
                </a:highlight>
                <a:latin typeface="Segoe UI" panose="020B0502040204020203" pitchFamily="34" charset="0"/>
              </a:rPr>
              <a:t>responseXML</a:t>
            </a:r>
            <a:r>
              <a:rPr lang="en-GB" b="0" i="0" dirty="0">
                <a:solidFill>
                  <a:srgbClr val="000000"/>
                </a:solidFill>
                <a:effectLst/>
                <a:highlight>
                  <a:srgbClr val="FFFFFF"/>
                </a:highlight>
                <a:latin typeface="Segoe UI" panose="020B0502040204020203" pitchFamily="34" charset="0"/>
              </a:rPr>
              <a:t> Property</a:t>
            </a:r>
          </a:p>
          <a:p>
            <a:pPr algn="l"/>
            <a:r>
              <a:rPr lang="en-GB" b="0" i="0" dirty="0">
                <a:solidFill>
                  <a:srgbClr val="000000"/>
                </a:solidFill>
                <a:effectLst/>
                <a:highlight>
                  <a:srgbClr val="FFFFFF"/>
                </a:highlight>
                <a:latin typeface="Verdana" panose="020B0604030504040204" pitchFamily="34" charset="0"/>
              </a:rPr>
              <a:t>The XML </a:t>
            </a:r>
            <a:r>
              <a:rPr lang="en-GB" b="0" i="0" dirty="0" err="1">
                <a:solidFill>
                  <a:srgbClr val="000000"/>
                </a:solidFill>
                <a:effectLst/>
                <a:highlight>
                  <a:srgbClr val="FFFFFF"/>
                </a:highlight>
                <a:latin typeface="Verdana" panose="020B0604030504040204" pitchFamily="34" charset="0"/>
              </a:rPr>
              <a:t>HttpRequest</a:t>
            </a:r>
            <a:r>
              <a:rPr lang="en-GB" b="0" i="0" dirty="0">
                <a:solidFill>
                  <a:srgbClr val="000000"/>
                </a:solidFill>
                <a:effectLst/>
                <a:highlight>
                  <a:srgbClr val="FFFFFF"/>
                </a:highlight>
                <a:latin typeface="Verdana" panose="020B0604030504040204" pitchFamily="34" charset="0"/>
              </a:rPr>
              <a:t> object has an in-built XML parser.</a:t>
            </a:r>
          </a:p>
          <a:p>
            <a:pPr algn="l"/>
            <a:r>
              <a:rPr lang="en-GB" b="0" i="0" dirty="0">
                <a:solidFill>
                  <a:srgbClr val="000000"/>
                </a:solidFill>
                <a:effectLst/>
                <a:highlight>
                  <a:srgbClr val="FFFFFF"/>
                </a:highlight>
                <a:latin typeface="Verdana" panose="020B0604030504040204" pitchFamily="34" charset="0"/>
              </a:rPr>
              <a:t>The </a:t>
            </a:r>
            <a:r>
              <a:rPr lang="en-GB" b="1" i="0" dirty="0" err="1">
                <a:solidFill>
                  <a:srgbClr val="000000"/>
                </a:solidFill>
                <a:effectLst/>
                <a:highlight>
                  <a:srgbClr val="FFFFFF"/>
                </a:highlight>
                <a:latin typeface="Verdana" panose="020B0604030504040204" pitchFamily="34" charset="0"/>
              </a:rPr>
              <a:t>responseXML</a:t>
            </a:r>
            <a:r>
              <a:rPr lang="en-GB" b="0" i="0" dirty="0">
                <a:solidFill>
                  <a:srgbClr val="000000"/>
                </a:solidFill>
                <a:effectLst/>
                <a:highlight>
                  <a:srgbClr val="FFFFFF"/>
                </a:highlight>
                <a:latin typeface="Verdana" panose="020B0604030504040204" pitchFamily="34" charset="0"/>
              </a:rPr>
              <a:t> property returns the server response as an XML DOM object.</a:t>
            </a:r>
          </a:p>
          <a:p>
            <a:pPr algn="l"/>
            <a:r>
              <a:rPr lang="en-GB" b="0" i="0" dirty="0">
                <a:solidFill>
                  <a:srgbClr val="000000"/>
                </a:solidFill>
                <a:effectLst/>
                <a:highlight>
                  <a:srgbClr val="FFFFFF"/>
                </a:highlight>
                <a:latin typeface="Verdana" panose="020B0604030504040204" pitchFamily="34" charset="0"/>
              </a:rPr>
              <a:t>Using this property you can parse the response as an XML DOM object:</a:t>
            </a:r>
          </a:p>
          <a:p>
            <a:endParaRPr lang="en-IN" dirty="0"/>
          </a:p>
        </p:txBody>
      </p:sp>
    </p:spTree>
    <p:extLst>
      <p:ext uri="{BB962C8B-B14F-4D97-AF65-F5344CB8AC3E}">
        <p14:creationId xmlns:p14="http://schemas.microsoft.com/office/powerpoint/2010/main" val="300710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F963-823F-50A4-C487-64BC456FF10C}"/>
              </a:ext>
            </a:extLst>
          </p:cNvPr>
          <p:cNvSpPr>
            <a:spLocks noGrp="1"/>
          </p:cNvSpPr>
          <p:nvPr>
            <p:ph type="title"/>
          </p:nvPr>
        </p:nvSpPr>
        <p:spPr/>
        <p:txBody>
          <a:bodyPr/>
          <a:lstStyle/>
          <a:p>
            <a:r>
              <a:rPr lang="en-IN" dirty="0" err="1"/>
              <a:t>responseXML</a:t>
            </a:r>
            <a:endParaRPr lang="en-IN" dirty="0"/>
          </a:p>
        </p:txBody>
      </p:sp>
      <p:pic>
        <p:nvPicPr>
          <p:cNvPr id="5" name="Content Placeholder 4" descr="A computer code with many text&#10;&#10;Description automatically generated with medium confidence">
            <a:extLst>
              <a:ext uri="{FF2B5EF4-FFF2-40B4-BE49-F238E27FC236}">
                <a16:creationId xmlns:a16="http://schemas.microsoft.com/office/drawing/2014/main" id="{1DD96480-791F-35CA-B812-4BF762F4C08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84312" y="1482677"/>
            <a:ext cx="6461515" cy="5199111"/>
          </a:xfrm>
        </p:spPr>
      </p:pic>
    </p:spTree>
    <p:extLst>
      <p:ext uri="{BB962C8B-B14F-4D97-AF65-F5344CB8AC3E}">
        <p14:creationId xmlns:p14="http://schemas.microsoft.com/office/powerpoint/2010/main" val="12370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F963-823F-50A4-C487-64BC456FF10C}"/>
              </a:ext>
            </a:extLst>
          </p:cNvPr>
          <p:cNvSpPr>
            <a:spLocks noGrp="1"/>
          </p:cNvSpPr>
          <p:nvPr>
            <p:ph type="title"/>
          </p:nvPr>
        </p:nvSpPr>
        <p:spPr/>
        <p:txBody>
          <a:bodyPr/>
          <a:lstStyle/>
          <a:p>
            <a:r>
              <a:rPr lang="en-IN" dirty="0" err="1"/>
              <a:t>responseXML</a:t>
            </a:r>
            <a:endParaRPr lang="en-IN" dirty="0"/>
          </a:p>
        </p:txBody>
      </p:sp>
      <p:pic>
        <p:nvPicPr>
          <p:cNvPr id="5" name="Content Placeholder 4">
            <a:extLst>
              <a:ext uri="{FF2B5EF4-FFF2-40B4-BE49-F238E27FC236}">
                <a16:creationId xmlns:a16="http://schemas.microsoft.com/office/drawing/2014/main" id="{1DD96480-791F-35CA-B812-4BF762F4C08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p:blipFill>
        <p:spPr>
          <a:xfrm>
            <a:off x="984312" y="1482677"/>
            <a:ext cx="6461515" cy="5199111"/>
          </a:xfrm>
        </p:spPr>
      </p:pic>
    </p:spTree>
    <p:extLst>
      <p:ext uri="{BB962C8B-B14F-4D97-AF65-F5344CB8AC3E}">
        <p14:creationId xmlns:p14="http://schemas.microsoft.com/office/powerpoint/2010/main" val="833743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F963-823F-50A4-C487-64BC456FF10C}"/>
              </a:ext>
            </a:extLst>
          </p:cNvPr>
          <p:cNvSpPr>
            <a:spLocks noGrp="1"/>
          </p:cNvSpPr>
          <p:nvPr>
            <p:ph type="title"/>
          </p:nvPr>
        </p:nvSpPr>
        <p:spPr>
          <a:xfrm>
            <a:off x="838200" y="304803"/>
            <a:ext cx="10515600" cy="1472974"/>
          </a:xfrm>
        </p:spPr>
        <p:txBody>
          <a:bodyPr anchor="ctr">
            <a:normAutofit/>
          </a:bodyPr>
          <a:lstStyle/>
          <a:p>
            <a:r>
              <a:rPr lang="en-IN" dirty="0" err="1"/>
              <a:t>responseXML</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1DD96480-791F-35CA-B812-4BF762F4C08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228316" y="1838099"/>
            <a:ext cx="7231880" cy="4284889"/>
          </a:xfrm>
          <a:noFill/>
        </p:spPr>
      </p:pic>
    </p:spTree>
    <p:extLst>
      <p:ext uri="{BB962C8B-B14F-4D97-AF65-F5344CB8AC3E}">
        <p14:creationId xmlns:p14="http://schemas.microsoft.com/office/powerpoint/2010/main" val="1938971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E054-FAA7-9D65-FB57-EF325A6B6C8F}"/>
              </a:ext>
            </a:extLst>
          </p:cNvPr>
          <p:cNvSpPr>
            <a:spLocks noGrp="1"/>
          </p:cNvSpPr>
          <p:nvPr>
            <p:ph type="title"/>
          </p:nvPr>
        </p:nvSpPr>
        <p:spPr/>
        <p:txBody>
          <a:bodyPr/>
          <a:lstStyle/>
          <a:p>
            <a:r>
              <a:rPr lang="en-IN" dirty="0"/>
              <a:t>AJAX XML Example</a:t>
            </a:r>
          </a:p>
        </p:txBody>
      </p:sp>
      <p:sp>
        <p:nvSpPr>
          <p:cNvPr id="3" name="Content Placeholder 2">
            <a:extLst>
              <a:ext uri="{FF2B5EF4-FFF2-40B4-BE49-F238E27FC236}">
                <a16:creationId xmlns:a16="http://schemas.microsoft.com/office/drawing/2014/main" id="{893FB4D1-CE12-A4CA-7226-4CE53D38B29A}"/>
              </a:ext>
            </a:extLst>
          </p:cNvPr>
          <p:cNvSpPr>
            <a:spLocks noGrp="1"/>
          </p:cNvSpPr>
          <p:nvPr>
            <p:ph sz="quarter" idx="13"/>
          </p:nvPr>
        </p:nvSpPr>
        <p:spPr/>
        <p:txBody>
          <a:bodyPr/>
          <a:lstStyle/>
          <a:p>
            <a:r>
              <a:rPr lang="en-GB" b="0" i="0" dirty="0">
                <a:solidFill>
                  <a:srgbClr val="000000"/>
                </a:solidFill>
                <a:effectLst/>
                <a:highlight>
                  <a:srgbClr val="FFFFFF"/>
                </a:highlight>
                <a:latin typeface="Verdana" panose="020B0604030504040204" pitchFamily="34" charset="0"/>
              </a:rPr>
              <a:t>AJAX can be used for interactive communication with an XML file.</a:t>
            </a:r>
          </a:p>
          <a:p>
            <a:r>
              <a:rPr lang="en-GB" b="0" i="0" dirty="0">
                <a:solidFill>
                  <a:srgbClr val="000000"/>
                </a:solidFill>
                <a:effectLst/>
                <a:highlight>
                  <a:srgbClr val="FFFFFF"/>
                </a:highlight>
                <a:latin typeface="Verdana" panose="020B0604030504040204" pitchFamily="34" charset="0"/>
              </a:rPr>
              <a:t>The following example will demonstrate how a web page can fetch information from an XML file with AJAX:</a:t>
            </a:r>
            <a:endParaRPr lang="en-IN" dirty="0"/>
          </a:p>
        </p:txBody>
      </p:sp>
    </p:spTree>
    <p:extLst>
      <p:ext uri="{BB962C8B-B14F-4D97-AF65-F5344CB8AC3E}">
        <p14:creationId xmlns:p14="http://schemas.microsoft.com/office/powerpoint/2010/main" val="4001339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E054-FAA7-9D65-FB57-EF325A6B6C8F}"/>
              </a:ext>
            </a:extLst>
          </p:cNvPr>
          <p:cNvSpPr>
            <a:spLocks noGrp="1"/>
          </p:cNvSpPr>
          <p:nvPr>
            <p:ph type="title"/>
          </p:nvPr>
        </p:nvSpPr>
        <p:spPr/>
        <p:txBody>
          <a:bodyPr/>
          <a:lstStyle/>
          <a:p>
            <a:r>
              <a:rPr lang="en-IN" dirty="0"/>
              <a:t>AJAX XML Example</a:t>
            </a:r>
          </a:p>
        </p:txBody>
      </p:sp>
      <p:pic>
        <p:nvPicPr>
          <p:cNvPr id="5" name="Content Placeholder 4" descr="A screenshot of a computer&#10;&#10;Description automatically generated">
            <a:extLst>
              <a:ext uri="{FF2B5EF4-FFF2-40B4-BE49-F238E27FC236}">
                <a16:creationId xmlns:a16="http://schemas.microsoft.com/office/drawing/2014/main" id="{76839E9F-3C6C-41C6-6D2D-5863FFD1EA2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8832" y="6664"/>
            <a:ext cx="11297282" cy="6698935"/>
          </a:xfrm>
        </p:spPr>
      </p:pic>
    </p:spTree>
    <p:extLst>
      <p:ext uri="{BB962C8B-B14F-4D97-AF65-F5344CB8AC3E}">
        <p14:creationId xmlns:p14="http://schemas.microsoft.com/office/powerpoint/2010/main" val="2941418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34365" y="402542"/>
            <a:ext cx="5552091" cy="5768220"/>
          </a:xfrm>
          <a:noFill/>
        </p:spPr>
        <p:txBody>
          <a:bodyPr>
            <a:normAutofit/>
          </a:bodyPr>
          <a:lstStyle/>
          <a:p>
            <a:r>
              <a:rPr lang="en-US" sz="2800" dirty="0"/>
              <a:t>Introduction</a:t>
            </a:r>
          </a:p>
          <a:p>
            <a:r>
              <a:rPr lang="en-US" sz="2800" dirty="0"/>
              <a:t>What is AJAX?</a:t>
            </a:r>
          </a:p>
          <a:p>
            <a:r>
              <a:rPr lang="en-US" sz="2800" dirty="0"/>
              <a:t>How AJAX works</a:t>
            </a:r>
          </a:p>
          <a:p>
            <a:r>
              <a:rPr lang="en-US" sz="2800" dirty="0" err="1"/>
              <a:t>XMLHttpRequest</a:t>
            </a:r>
            <a:endParaRPr lang="en-US" sz="2800" dirty="0"/>
          </a:p>
          <a:p>
            <a:r>
              <a:rPr lang="en-US" sz="2800" dirty="0"/>
              <a:t>Functions and Properties</a:t>
            </a:r>
          </a:p>
          <a:p>
            <a:r>
              <a:rPr lang="en-US" sz="2800" dirty="0"/>
              <a:t>Examples</a:t>
            </a:r>
          </a:p>
          <a:p>
            <a:r>
              <a:rPr lang="en-US" sz="2800" dirty="0"/>
              <a:t>Advantages/Disadvantages</a:t>
            </a:r>
          </a:p>
          <a:p>
            <a:r>
              <a:rPr lang="en-US" sz="2800" dirty="0"/>
              <a:t>Conclusion</a:t>
            </a:r>
          </a:p>
        </p:txBody>
      </p:sp>
    </p:spTree>
    <p:extLst>
      <p:ext uri="{BB962C8B-B14F-4D97-AF65-F5344CB8AC3E}">
        <p14:creationId xmlns:p14="http://schemas.microsoft.com/office/powerpoint/2010/main" val="3920724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E054-FAA7-9D65-FB57-EF325A6B6C8F}"/>
              </a:ext>
            </a:extLst>
          </p:cNvPr>
          <p:cNvSpPr>
            <a:spLocks noGrp="1"/>
          </p:cNvSpPr>
          <p:nvPr>
            <p:ph type="title"/>
          </p:nvPr>
        </p:nvSpPr>
        <p:spPr/>
        <p:txBody>
          <a:bodyPr/>
          <a:lstStyle/>
          <a:p>
            <a:r>
              <a:rPr lang="en-IN" dirty="0"/>
              <a:t>AJAX XML Example</a:t>
            </a:r>
          </a:p>
        </p:txBody>
      </p:sp>
      <p:pic>
        <p:nvPicPr>
          <p:cNvPr id="5" name="Content Placeholder 4">
            <a:extLst>
              <a:ext uri="{FF2B5EF4-FFF2-40B4-BE49-F238E27FC236}">
                <a16:creationId xmlns:a16="http://schemas.microsoft.com/office/drawing/2014/main" id="{76839E9F-3C6C-41C6-6D2D-5863FFD1EA2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p:blipFill>
        <p:spPr>
          <a:xfrm>
            <a:off x="248832" y="6664"/>
            <a:ext cx="11297282" cy="6698935"/>
          </a:xfrm>
        </p:spPr>
      </p:pic>
    </p:spTree>
    <p:extLst>
      <p:ext uri="{BB962C8B-B14F-4D97-AF65-F5344CB8AC3E}">
        <p14:creationId xmlns:p14="http://schemas.microsoft.com/office/powerpoint/2010/main" val="927577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E054-FAA7-9D65-FB57-EF325A6B6C8F}"/>
              </a:ext>
            </a:extLst>
          </p:cNvPr>
          <p:cNvSpPr>
            <a:spLocks noGrp="1"/>
          </p:cNvSpPr>
          <p:nvPr>
            <p:ph type="title"/>
          </p:nvPr>
        </p:nvSpPr>
        <p:spPr>
          <a:xfrm>
            <a:off x="838200" y="365125"/>
            <a:ext cx="10515600" cy="1325563"/>
          </a:xfrm>
        </p:spPr>
        <p:txBody>
          <a:bodyPr anchor="ctr">
            <a:normAutofit/>
          </a:bodyPr>
          <a:lstStyle/>
          <a:p>
            <a:r>
              <a:rPr lang="en-IN" dirty="0"/>
              <a:t>AJAX XML Example</a:t>
            </a:r>
          </a:p>
        </p:txBody>
      </p:sp>
      <p:sp>
        <p:nvSpPr>
          <p:cNvPr id="4" name="Content Placeholder 3">
            <a:extLst>
              <a:ext uri="{FF2B5EF4-FFF2-40B4-BE49-F238E27FC236}">
                <a16:creationId xmlns:a16="http://schemas.microsoft.com/office/drawing/2014/main" id="{512E3EF1-166A-86A8-CA2D-452327348779}"/>
              </a:ext>
            </a:extLst>
          </p:cNvPr>
          <p:cNvSpPr>
            <a:spLocks noGrp="1"/>
          </p:cNvSpPr>
          <p:nvPr>
            <p:ph sz="half" idx="1"/>
          </p:nvPr>
        </p:nvSpPr>
        <p:spPr>
          <a:xfrm>
            <a:off x="838201" y="1825625"/>
            <a:ext cx="3108958" cy="4297680"/>
          </a:xfrm>
        </p:spPr>
        <p:txBody>
          <a:bodyPr>
            <a:normAutofit/>
          </a:bodyPr>
          <a:lstStyle/>
          <a:p>
            <a:r>
              <a:rPr lang="en-GB" sz="1500" b="0" i="0">
                <a:effectLst/>
                <a:highlight>
                  <a:srgbClr val="FFFFFF"/>
                </a:highlight>
              </a:rPr>
              <a:t>When a user clicks on the "Get CD info" button above, the </a:t>
            </a:r>
            <a:r>
              <a:rPr lang="en-GB" sz="1500" b="0" i="0" err="1">
                <a:effectLst/>
                <a:highlight>
                  <a:srgbClr val="FFFFFF"/>
                </a:highlight>
              </a:rPr>
              <a:t>loadDoc</a:t>
            </a:r>
            <a:r>
              <a:rPr lang="en-GB" sz="1500" b="0" i="0">
                <a:effectLst/>
                <a:highlight>
                  <a:srgbClr val="FFFFFF"/>
                </a:highlight>
              </a:rPr>
              <a:t>() function is executed.</a:t>
            </a:r>
          </a:p>
          <a:p>
            <a:r>
              <a:rPr lang="en-GB" sz="1500" b="0" i="0">
                <a:effectLst/>
                <a:highlight>
                  <a:srgbClr val="FFFFFF"/>
                </a:highlight>
              </a:rPr>
              <a:t>The </a:t>
            </a:r>
            <a:r>
              <a:rPr lang="en-GB" sz="1500" b="0" i="0" err="1">
                <a:effectLst/>
                <a:highlight>
                  <a:srgbClr val="FFFFFF"/>
                </a:highlight>
              </a:rPr>
              <a:t>loadDoc</a:t>
            </a:r>
            <a:r>
              <a:rPr lang="en-GB" sz="1500" b="0" i="0">
                <a:effectLst/>
                <a:highlight>
                  <a:srgbClr val="FFFFFF"/>
                </a:highlight>
              </a:rPr>
              <a:t>() function creates an </a:t>
            </a:r>
            <a:r>
              <a:rPr lang="en-GB" sz="1500" b="0" i="0" err="1">
                <a:effectLst/>
                <a:highlight>
                  <a:srgbClr val="FFFFFF"/>
                </a:highlight>
              </a:rPr>
              <a:t>XMLHttpRequest</a:t>
            </a:r>
            <a:r>
              <a:rPr lang="en-GB" sz="1500" b="0" i="0">
                <a:effectLst/>
                <a:highlight>
                  <a:srgbClr val="FFFFFF"/>
                </a:highlight>
              </a:rPr>
              <a:t> object, adds the function to be executed when the server response is ready, and sends the request off to the server.</a:t>
            </a:r>
          </a:p>
          <a:p>
            <a:r>
              <a:rPr lang="en-GB" sz="1500" b="0" i="0">
                <a:effectLst/>
                <a:highlight>
                  <a:srgbClr val="FFFFFF"/>
                </a:highlight>
              </a:rPr>
              <a:t>When the server response is ready, an HTML table is built, nodes (elements) are extracted from the XML file, and it finally updates the element "demo" with the HTML table filled with XML data:</a:t>
            </a:r>
          </a:p>
          <a:p>
            <a:endParaRPr lang="en-IN" sz="1500"/>
          </a:p>
        </p:txBody>
      </p:sp>
      <p:pic>
        <p:nvPicPr>
          <p:cNvPr id="7" name="Picture 6" descr="A computer code with many text&#10;&#10;Description automatically generated with medium confidence">
            <a:extLst>
              <a:ext uri="{FF2B5EF4-FFF2-40B4-BE49-F238E27FC236}">
                <a16:creationId xmlns:a16="http://schemas.microsoft.com/office/drawing/2014/main" id="{6F4D1B64-7F5D-0F32-7F6F-9A18BCA97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116" y="1816916"/>
            <a:ext cx="5527563" cy="4297680"/>
          </a:xfrm>
          <a:prstGeom prst="rect">
            <a:avLst/>
          </a:prstGeom>
          <a:noFill/>
        </p:spPr>
      </p:pic>
    </p:spTree>
    <p:extLst>
      <p:ext uri="{BB962C8B-B14F-4D97-AF65-F5344CB8AC3E}">
        <p14:creationId xmlns:p14="http://schemas.microsoft.com/office/powerpoint/2010/main" val="2096313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40E03-DB06-16F8-F76F-3403A834492C}"/>
              </a:ext>
            </a:extLst>
          </p:cNvPr>
          <p:cNvSpPr>
            <a:spLocks noGrp="1"/>
          </p:cNvSpPr>
          <p:nvPr>
            <p:ph type="title"/>
          </p:nvPr>
        </p:nvSpPr>
        <p:spPr/>
        <p:txBody>
          <a:bodyPr/>
          <a:lstStyle/>
          <a:p>
            <a:r>
              <a:rPr lang="en-IN" dirty="0"/>
              <a:t>more examples</a:t>
            </a:r>
          </a:p>
        </p:txBody>
      </p:sp>
      <p:sp>
        <p:nvSpPr>
          <p:cNvPr id="3" name="Content Placeholder 2">
            <a:extLst>
              <a:ext uri="{FF2B5EF4-FFF2-40B4-BE49-F238E27FC236}">
                <a16:creationId xmlns:a16="http://schemas.microsoft.com/office/drawing/2014/main" id="{E090903A-1A29-9295-65BD-E06F0576DED4}"/>
              </a:ext>
            </a:extLst>
          </p:cNvPr>
          <p:cNvSpPr>
            <a:spLocks noGrp="1"/>
          </p:cNvSpPr>
          <p:nvPr>
            <p:ph sz="quarter" idx="13"/>
          </p:nvPr>
        </p:nvSpPr>
        <p:spPr/>
        <p:txBody>
          <a:bodyPr/>
          <a:lstStyle/>
          <a:p>
            <a:pPr algn="l"/>
            <a:r>
              <a:rPr lang="en-IN" b="1" i="0" dirty="0">
                <a:solidFill>
                  <a:srgbClr val="000000"/>
                </a:solidFill>
                <a:effectLst/>
                <a:highlight>
                  <a:srgbClr val="FFFFFF"/>
                </a:highlight>
                <a:latin typeface="Segoe UI" panose="020B0502040204020203" pitchFamily="34" charset="0"/>
              </a:rPr>
              <a:t>Navigate Between the CDs</a:t>
            </a:r>
          </a:p>
          <a:p>
            <a:pPr algn="l"/>
            <a:endParaRPr lang="en-IN" i="0" dirty="0">
              <a:solidFill>
                <a:srgbClr val="000000"/>
              </a:solidFill>
              <a:effectLst/>
              <a:highlight>
                <a:srgbClr val="FFFFFF"/>
              </a:highlight>
              <a:latin typeface="Segoe UI" panose="020B0502040204020203" pitchFamily="34" charset="0"/>
            </a:endParaRPr>
          </a:p>
        </p:txBody>
      </p:sp>
    </p:spTree>
    <p:extLst>
      <p:ext uri="{BB962C8B-B14F-4D97-AF65-F5344CB8AC3E}">
        <p14:creationId xmlns:p14="http://schemas.microsoft.com/office/powerpoint/2010/main" val="1269630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8A9B471-3665-E951-5064-C63ECFDC6211}"/>
              </a:ext>
            </a:extLst>
          </p:cNvPr>
          <p:cNvSpPr>
            <a:spLocks noGrp="1"/>
          </p:cNvSpPr>
          <p:nvPr>
            <p:ph type="title"/>
          </p:nvPr>
        </p:nvSpPr>
        <p:spPr>
          <a:xfrm>
            <a:off x="838200" y="365125"/>
            <a:ext cx="10515600" cy="1325563"/>
          </a:xfrm>
        </p:spPr>
        <p:txBody>
          <a:bodyPr/>
          <a:lstStyle/>
          <a:p>
            <a:endParaRPr lang="en-US"/>
          </a:p>
        </p:txBody>
      </p:sp>
      <p:sp>
        <p:nvSpPr>
          <p:cNvPr id="13" name="Content Placeholder 2">
            <a:extLst>
              <a:ext uri="{FF2B5EF4-FFF2-40B4-BE49-F238E27FC236}">
                <a16:creationId xmlns:a16="http://schemas.microsoft.com/office/drawing/2014/main" id="{45CC1D25-1F57-3110-F3C5-CD18498F5A9E}"/>
              </a:ext>
            </a:extLst>
          </p:cNvPr>
          <p:cNvSpPr>
            <a:spLocks noGrp="1"/>
          </p:cNvSpPr>
          <p:nvPr>
            <p:ph sz="half" idx="1"/>
          </p:nvPr>
        </p:nvSpPr>
        <p:spPr>
          <a:xfrm>
            <a:off x="838201" y="1825625"/>
            <a:ext cx="3108958" cy="4297680"/>
          </a:xfrm>
        </p:spPr>
        <p:txBody>
          <a:bodyPr/>
          <a:lstStyle/>
          <a:p>
            <a:endParaRPr lang="en-US"/>
          </a:p>
        </p:txBody>
      </p:sp>
      <p:pic>
        <p:nvPicPr>
          <p:cNvPr id="6" name="Picture Placeholder 5" descr="A screenshot of a computer&#10;&#10;Description automatically generated">
            <a:extLst>
              <a:ext uri="{FF2B5EF4-FFF2-40B4-BE49-F238E27FC236}">
                <a16:creationId xmlns:a16="http://schemas.microsoft.com/office/drawing/2014/main" id="{1DAFADED-9E75-A0B9-3D53-4FC2678E8548}"/>
              </a:ext>
            </a:extLst>
          </p:cNvPr>
          <p:cNvPicPr>
            <a:picLocks noGrp="1" noChangeAspect="1"/>
          </p:cNvPicPr>
          <p:nvPr>
            <p:ph sz="half" idx="15"/>
          </p:nvPr>
        </p:nvPicPr>
        <p:blipFill rotWithShape="1">
          <a:blip r:embed="rId2">
            <a:extLst>
              <a:ext uri="{28A0092B-C50C-407E-A947-70E740481C1C}">
                <a14:useLocalDpi xmlns:a14="http://schemas.microsoft.com/office/drawing/2010/main" val="0"/>
              </a:ext>
            </a:extLst>
          </a:blip>
          <a:srcRect r="7657" b="2"/>
          <a:stretch/>
        </p:blipFill>
        <p:spPr>
          <a:xfrm>
            <a:off x="508000" y="94245"/>
            <a:ext cx="10394776" cy="6669510"/>
          </a:xfrm>
          <a:noFill/>
        </p:spPr>
      </p:pic>
    </p:spTree>
    <p:extLst>
      <p:ext uri="{BB962C8B-B14F-4D97-AF65-F5344CB8AC3E}">
        <p14:creationId xmlns:p14="http://schemas.microsoft.com/office/powerpoint/2010/main" val="804867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8A9B471-3665-E951-5064-C63ECFDC6211}"/>
              </a:ext>
            </a:extLst>
          </p:cNvPr>
          <p:cNvSpPr>
            <a:spLocks noGrp="1"/>
          </p:cNvSpPr>
          <p:nvPr>
            <p:ph type="title"/>
          </p:nvPr>
        </p:nvSpPr>
        <p:spPr>
          <a:xfrm>
            <a:off x="838200" y="365125"/>
            <a:ext cx="10515600" cy="1325563"/>
          </a:xfrm>
        </p:spPr>
        <p:txBody>
          <a:bodyPr/>
          <a:lstStyle/>
          <a:p>
            <a:endParaRPr lang="en-US"/>
          </a:p>
        </p:txBody>
      </p:sp>
      <p:sp>
        <p:nvSpPr>
          <p:cNvPr id="13" name="Content Placeholder 2">
            <a:extLst>
              <a:ext uri="{FF2B5EF4-FFF2-40B4-BE49-F238E27FC236}">
                <a16:creationId xmlns:a16="http://schemas.microsoft.com/office/drawing/2014/main" id="{45CC1D25-1F57-3110-F3C5-CD18498F5A9E}"/>
              </a:ext>
            </a:extLst>
          </p:cNvPr>
          <p:cNvSpPr>
            <a:spLocks noGrp="1"/>
          </p:cNvSpPr>
          <p:nvPr>
            <p:ph sz="half" idx="1"/>
          </p:nvPr>
        </p:nvSpPr>
        <p:spPr>
          <a:xfrm>
            <a:off x="838201" y="1825625"/>
            <a:ext cx="3108958" cy="4297680"/>
          </a:xfrm>
        </p:spPr>
        <p:txBody>
          <a:bodyPr/>
          <a:lstStyle/>
          <a:p>
            <a:endParaRPr lang="en-US"/>
          </a:p>
        </p:txBody>
      </p:sp>
      <p:pic>
        <p:nvPicPr>
          <p:cNvPr id="6" name="Picture Placeholder 5">
            <a:extLst>
              <a:ext uri="{FF2B5EF4-FFF2-40B4-BE49-F238E27FC236}">
                <a16:creationId xmlns:a16="http://schemas.microsoft.com/office/drawing/2014/main" id="{1DAFADED-9E75-A0B9-3D53-4FC2678E8548}"/>
              </a:ext>
            </a:extLst>
          </p:cNvPr>
          <p:cNvPicPr>
            <a:picLocks noGrp="1" noChangeAspect="1"/>
          </p:cNvPicPr>
          <p:nvPr>
            <p:ph sz="half" idx="15"/>
          </p:nvPr>
        </p:nvPicPr>
        <p:blipFill>
          <a:blip r:embed="rId2">
            <a:extLst>
              <a:ext uri="{28A0092B-C50C-407E-A947-70E740481C1C}">
                <a14:useLocalDpi xmlns:a14="http://schemas.microsoft.com/office/drawing/2010/main" val="0"/>
              </a:ext>
            </a:extLst>
          </a:blip>
          <a:srcRect l="3791" r="3791"/>
          <a:stretch/>
        </p:blipFill>
        <p:spPr>
          <a:xfrm>
            <a:off x="508000" y="94245"/>
            <a:ext cx="10394776" cy="6669510"/>
          </a:xfrm>
          <a:noFill/>
        </p:spPr>
      </p:pic>
    </p:spTree>
    <p:extLst>
      <p:ext uri="{BB962C8B-B14F-4D97-AF65-F5344CB8AC3E}">
        <p14:creationId xmlns:p14="http://schemas.microsoft.com/office/powerpoint/2010/main" val="270055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40E03-DB06-16F8-F76F-3403A834492C}"/>
              </a:ext>
            </a:extLst>
          </p:cNvPr>
          <p:cNvSpPr>
            <a:spLocks noGrp="1"/>
          </p:cNvSpPr>
          <p:nvPr>
            <p:ph type="title"/>
          </p:nvPr>
        </p:nvSpPr>
        <p:spPr>
          <a:xfrm>
            <a:off x="838200" y="365125"/>
            <a:ext cx="10515600" cy="1325563"/>
          </a:xfrm>
        </p:spPr>
        <p:txBody>
          <a:bodyPr anchor="ctr">
            <a:normAutofit/>
          </a:bodyPr>
          <a:lstStyle/>
          <a:p>
            <a:r>
              <a:rPr lang="en-IN" dirty="0"/>
              <a:t>more examples</a:t>
            </a:r>
          </a:p>
        </p:txBody>
      </p:sp>
      <p:sp>
        <p:nvSpPr>
          <p:cNvPr id="3" name="Content Placeholder 2">
            <a:extLst>
              <a:ext uri="{FF2B5EF4-FFF2-40B4-BE49-F238E27FC236}">
                <a16:creationId xmlns:a16="http://schemas.microsoft.com/office/drawing/2014/main" id="{E090903A-1A29-9295-65BD-E06F0576DED4}"/>
              </a:ext>
            </a:extLst>
          </p:cNvPr>
          <p:cNvSpPr>
            <a:spLocks noGrp="1"/>
          </p:cNvSpPr>
          <p:nvPr>
            <p:ph sz="half" idx="1"/>
          </p:nvPr>
        </p:nvSpPr>
        <p:spPr>
          <a:xfrm>
            <a:off x="793106" y="1690688"/>
            <a:ext cx="4915163" cy="4297680"/>
          </a:xfrm>
        </p:spPr>
        <p:txBody>
          <a:bodyPr>
            <a:normAutofit/>
          </a:bodyPr>
          <a:lstStyle/>
          <a:p>
            <a:r>
              <a:rPr lang="en-IN" b="1" i="0">
                <a:effectLst/>
                <a:highlight>
                  <a:srgbClr val="FFFFFF"/>
                </a:highlight>
              </a:rPr>
              <a:t>Navigate Between the CDs</a:t>
            </a:r>
          </a:p>
          <a:p>
            <a:r>
              <a:rPr lang="en-GB" b="0" i="0">
                <a:effectLst/>
                <a:highlight>
                  <a:srgbClr val="FFFFFF"/>
                </a:highlight>
              </a:rPr>
              <a:t>This example uses a function to display the first CD element in an HTML element with id="</a:t>
            </a:r>
            <a:r>
              <a:rPr lang="en-GB" b="0" i="0" err="1">
                <a:effectLst/>
                <a:highlight>
                  <a:srgbClr val="FFFFFF"/>
                </a:highlight>
              </a:rPr>
              <a:t>showCD</a:t>
            </a:r>
            <a:r>
              <a:rPr lang="en-GB" b="0" i="0">
                <a:effectLst/>
                <a:highlight>
                  <a:srgbClr val="FFFFFF"/>
                </a:highlight>
              </a:rPr>
              <a:t>":</a:t>
            </a:r>
          </a:p>
          <a:p>
            <a:endParaRPr lang="en-IN" i="0">
              <a:effectLst/>
              <a:highlight>
                <a:srgbClr val="FFFFFF"/>
              </a:highlight>
            </a:endParaRPr>
          </a:p>
        </p:txBody>
      </p:sp>
      <p:pic>
        <p:nvPicPr>
          <p:cNvPr id="5" name="Picture 4" descr="A screenshot of a computer code&#10;&#10;Description automatically generated">
            <a:extLst>
              <a:ext uri="{FF2B5EF4-FFF2-40B4-BE49-F238E27FC236}">
                <a16:creationId xmlns:a16="http://schemas.microsoft.com/office/drawing/2014/main" id="{D29FFF1B-CF76-C9CB-1BAF-9A3BEEF32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2499" y="450807"/>
            <a:ext cx="6728367" cy="5920964"/>
          </a:xfrm>
          <a:prstGeom prst="rect">
            <a:avLst/>
          </a:prstGeom>
          <a:noFill/>
        </p:spPr>
      </p:pic>
    </p:spTree>
    <p:extLst>
      <p:ext uri="{BB962C8B-B14F-4D97-AF65-F5344CB8AC3E}">
        <p14:creationId xmlns:p14="http://schemas.microsoft.com/office/powerpoint/2010/main" val="904813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40E03-DB06-16F8-F76F-3403A834492C}"/>
              </a:ext>
            </a:extLst>
          </p:cNvPr>
          <p:cNvSpPr>
            <a:spLocks noGrp="1"/>
          </p:cNvSpPr>
          <p:nvPr>
            <p:ph type="title"/>
          </p:nvPr>
        </p:nvSpPr>
        <p:spPr>
          <a:xfrm>
            <a:off x="838200" y="365125"/>
            <a:ext cx="10515600" cy="1325563"/>
          </a:xfrm>
        </p:spPr>
        <p:txBody>
          <a:bodyPr anchor="ctr">
            <a:normAutofit/>
          </a:bodyPr>
          <a:lstStyle/>
          <a:p>
            <a:r>
              <a:rPr lang="en-IN" dirty="0"/>
              <a:t>more examples</a:t>
            </a:r>
          </a:p>
        </p:txBody>
      </p:sp>
      <p:sp>
        <p:nvSpPr>
          <p:cNvPr id="3" name="Content Placeholder 2">
            <a:extLst>
              <a:ext uri="{FF2B5EF4-FFF2-40B4-BE49-F238E27FC236}">
                <a16:creationId xmlns:a16="http://schemas.microsoft.com/office/drawing/2014/main" id="{E090903A-1A29-9295-65BD-E06F0576DED4}"/>
              </a:ext>
            </a:extLst>
          </p:cNvPr>
          <p:cNvSpPr>
            <a:spLocks noGrp="1"/>
          </p:cNvSpPr>
          <p:nvPr>
            <p:ph sz="half" idx="1"/>
          </p:nvPr>
        </p:nvSpPr>
        <p:spPr>
          <a:xfrm>
            <a:off x="838200" y="1825625"/>
            <a:ext cx="4915163" cy="4297680"/>
          </a:xfrm>
        </p:spPr>
        <p:txBody>
          <a:bodyPr>
            <a:normAutofit/>
          </a:bodyPr>
          <a:lstStyle/>
          <a:p>
            <a:r>
              <a:rPr lang="en-IN" b="1" i="0" dirty="0">
                <a:effectLst/>
                <a:highlight>
                  <a:srgbClr val="FFFFFF"/>
                </a:highlight>
              </a:rPr>
              <a:t>Navigate Between the CDs</a:t>
            </a:r>
          </a:p>
          <a:p>
            <a:r>
              <a:rPr lang="en-GB" b="0" i="0" dirty="0">
                <a:effectLst/>
                <a:highlight>
                  <a:srgbClr val="FFFFFF"/>
                </a:highlight>
              </a:rPr>
              <a:t>To navigate between the CDs, in the example above, add a next() and previous() function:</a:t>
            </a:r>
          </a:p>
          <a:p>
            <a:endParaRPr lang="en-IN" i="0" dirty="0">
              <a:effectLst/>
              <a:highlight>
                <a:srgbClr val="FFFFFF"/>
              </a:highlight>
            </a:endParaRPr>
          </a:p>
        </p:txBody>
      </p:sp>
      <p:pic>
        <p:nvPicPr>
          <p:cNvPr id="5" name="Picture 4">
            <a:extLst>
              <a:ext uri="{FF2B5EF4-FFF2-40B4-BE49-F238E27FC236}">
                <a16:creationId xmlns:a16="http://schemas.microsoft.com/office/drawing/2014/main" id="{D29FFF1B-CF76-C9CB-1BAF-9A3BEEF325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42017" y="1256719"/>
            <a:ext cx="6694383" cy="4127518"/>
          </a:xfrm>
          <a:prstGeom prst="rect">
            <a:avLst/>
          </a:prstGeom>
          <a:noFill/>
        </p:spPr>
      </p:pic>
    </p:spTree>
    <p:extLst>
      <p:ext uri="{BB962C8B-B14F-4D97-AF65-F5344CB8AC3E}">
        <p14:creationId xmlns:p14="http://schemas.microsoft.com/office/powerpoint/2010/main" val="3326715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40E03-DB06-16F8-F76F-3403A834492C}"/>
              </a:ext>
            </a:extLst>
          </p:cNvPr>
          <p:cNvSpPr>
            <a:spLocks noGrp="1"/>
          </p:cNvSpPr>
          <p:nvPr>
            <p:ph type="title"/>
          </p:nvPr>
        </p:nvSpPr>
        <p:spPr/>
        <p:txBody>
          <a:bodyPr/>
          <a:lstStyle/>
          <a:p>
            <a:r>
              <a:rPr lang="en-IN" dirty="0"/>
              <a:t>more examples</a:t>
            </a:r>
          </a:p>
        </p:txBody>
      </p:sp>
      <p:sp>
        <p:nvSpPr>
          <p:cNvPr id="3" name="Content Placeholder 2">
            <a:extLst>
              <a:ext uri="{FF2B5EF4-FFF2-40B4-BE49-F238E27FC236}">
                <a16:creationId xmlns:a16="http://schemas.microsoft.com/office/drawing/2014/main" id="{E090903A-1A29-9295-65BD-E06F0576DED4}"/>
              </a:ext>
            </a:extLst>
          </p:cNvPr>
          <p:cNvSpPr>
            <a:spLocks noGrp="1"/>
          </p:cNvSpPr>
          <p:nvPr>
            <p:ph sz="quarter" idx="13"/>
          </p:nvPr>
        </p:nvSpPr>
        <p:spPr/>
        <p:txBody>
          <a:bodyPr/>
          <a:lstStyle/>
          <a:p>
            <a:pPr algn="l"/>
            <a:r>
              <a:rPr lang="en-GB" b="1" i="0" dirty="0">
                <a:solidFill>
                  <a:srgbClr val="000000"/>
                </a:solidFill>
                <a:effectLst/>
                <a:highlight>
                  <a:srgbClr val="FFFFFF"/>
                </a:highlight>
                <a:latin typeface="Segoe UI" panose="020B0502040204020203" pitchFamily="34" charset="0"/>
              </a:rPr>
              <a:t>Show Album Information When Clicking On a CD</a:t>
            </a:r>
          </a:p>
        </p:txBody>
      </p:sp>
    </p:spTree>
    <p:extLst>
      <p:ext uri="{BB962C8B-B14F-4D97-AF65-F5344CB8AC3E}">
        <p14:creationId xmlns:p14="http://schemas.microsoft.com/office/powerpoint/2010/main" val="3579618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33C1-2390-3E92-71B3-23143FA16BBD}"/>
              </a:ext>
            </a:extLst>
          </p:cNvPr>
          <p:cNvSpPr>
            <a:spLocks noGrp="1"/>
          </p:cNvSpPr>
          <p:nvPr>
            <p:ph type="title"/>
          </p:nvPr>
        </p:nvSpPr>
        <p:spPr/>
        <p:txBody>
          <a:bodyPr/>
          <a:lstStyle/>
          <a:p>
            <a:endParaRPr lang="en-IN"/>
          </a:p>
        </p:txBody>
      </p:sp>
      <p:sp>
        <p:nvSpPr>
          <p:cNvPr id="3" name="Table Placeholder 2">
            <a:extLst>
              <a:ext uri="{FF2B5EF4-FFF2-40B4-BE49-F238E27FC236}">
                <a16:creationId xmlns:a16="http://schemas.microsoft.com/office/drawing/2014/main" id="{CF0E2FE9-1BCF-AB6D-D429-6EDA7630E326}"/>
              </a:ext>
            </a:extLst>
          </p:cNvPr>
          <p:cNvSpPr>
            <a:spLocks noGrp="1"/>
          </p:cNvSpPr>
          <p:nvPr>
            <p:ph type="tbl" sz="quarter" idx="13"/>
          </p:nvPr>
        </p:nvSpPr>
        <p:spPr/>
        <p:txBody>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id="{C41B50D8-E97A-9F20-897D-9B7D6B3EF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33" y="0"/>
            <a:ext cx="11565533" cy="6858000"/>
          </a:xfrm>
          <a:prstGeom prst="rect">
            <a:avLst/>
          </a:prstGeom>
        </p:spPr>
      </p:pic>
    </p:spTree>
    <p:extLst>
      <p:ext uri="{BB962C8B-B14F-4D97-AF65-F5344CB8AC3E}">
        <p14:creationId xmlns:p14="http://schemas.microsoft.com/office/powerpoint/2010/main" val="3308976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33C1-2390-3E92-71B3-23143FA16BBD}"/>
              </a:ext>
            </a:extLst>
          </p:cNvPr>
          <p:cNvSpPr>
            <a:spLocks noGrp="1"/>
          </p:cNvSpPr>
          <p:nvPr>
            <p:ph type="title"/>
          </p:nvPr>
        </p:nvSpPr>
        <p:spPr/>
        <p:txBody>
          <a:bodyPr/>
          <a:lstStyle/>
          <a:p>
            <a:endParaRPr lang="en-IN"/>
          </a:p>
        </p:txBody>
      </p:sp>
      <p:sp>
        <p:nvSpPr>
          <p:cNvPr id="3" name="Table Placeholder 2">
            <a:extLst>
              <a:ext uri="{FF2B5EF4-FFF2-40B4-BE49-F238E27FC236}">
                <a16:creationId xmlns:a16="http://schemas.microsoft.com/office/drawing/2014/main" id="{CF0E2FE9-1BCF-AB6D-D429-6EDA7630E326}"/>
              </a:ext>
            </a:extLst>
          </p:cNvPr>
          <p:cNvSpPr>
            <a:spLocks noGrp="1"/>
          </p:cNvSpPr>
          <p:nvPr>
            <p:ph type="tbl" sz="quarter" idx="13"/>
          </p:nvPr>
        </p:nvSpPr>
        <p:spPr/>
        <p:txBody>
          <a:bodyPr/>
          <a:lstStyle/>
          <a:p>
            <a:endParaRPr lang="en-IN"/>
          </a:p>
        </p:txBody>
      </p:sp>
      <p:pic>
        <p:nvPicPr>
          <p:cNvPr id="5" name="Picture 4">
            <a:extLst>
              <a:ext uri="{FF2B5EF4-FFF2-40B4-BE49-F238E27FC236}">
                <a16:creationId xmlns:a16="http://schemas.microsoft.com/office/drawing/2014/main" id="{C41B50D8-E97A-9F20-897D-9B7D6B3EFD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3" y="0"/>
            <a:ext cx="11565533" cy="6857999"/>
          </a:xfrm>
          <a:prstGeom prst="rect">
            <a:avLst/>
          </a:prstGeom>
        </p:spPr>
      </p:pic>
    </p:spTree>
    <p:extLst>
      <p:ext uri="{BB962C8B-B14F-4D97-AF65-F5344CB8AC3E}">
        <p14:creationId xmlns:p14="http://schemas.microsoft.com/office/powerpoint/2010/main" val="420371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94FF-5713-FB88-369A-048A35C72771}"/>
              </a:ext>
            </a:extLst>
          </p:cNvPr>
          <p:cNvSpPr>
            <a:spLocks noGrp="1"/>
          </p:cNvSpPr>
          <p:nvPr>
            <p:ph type="title"/>
          </p:nvPr>
        </p:nvSpPr>
        <p:spPr>
          <a:xfrm>
            <a:off x="383876" y="764502"/>
            <a:ext cx="5315035" cy="5328996"/>
          </a:xfrm>
        </p:spPr>
        <p:txBody>
          <a:bodyPr anchor="ctr">
            <a:normAutofit/>
          </a:bodyPr>
          <a:lstStyle/>
          <a:p>
            <a:r>
              <a:rPr lang="en-IN" dirty="0"/>
              <a:t>Introduction</a:t>
            </a:r>
          </a:p>
        </p:txBody>
      </p:sp>
      <p:sp>
        <p:nvSpPr>
          <p:cNvPr id="3" name="Content Placeholder 2">
            <a:extLst>
              <a:ext uri="{FF2B5EF4-FFF2-40B4-BE49-F238E27FC236}">
                <a16:creationId xmlns:a16="http://schemas.microsoft.com/office/drawing/2014/main" id="{4E37A804-FB9D-2D49-7209-ED52C9E3E69A}"/>
              </a:ext>
            </a:extLst>
          </p:cNvPr>
          <p:cNvSpPr>
            <a:spLocks noGrp="1"/>
          </p:cNvSpPr>
          <p:nvPr>
            <p:ph idx="1"/>
          </p:nvPr>
        </p:nvSpPr>
        <p:spPr>
          <a:xfrm>
            <a:off x="6605455" y="755171"/>
            <a:ext cx="4619937" cy="5315035"/>
          </a:xfrm>
        </p:spPr>
        <p:txBody>
          <a:bodyPr anchor="ctr">
            <a:normAutofit/>
          </a:bodyPr>
          <a:lstStyle/>
          <a:p>
            <a:r>
              <a:rPr lang="en-GB" b="0" i="0" dirty="0">
                <a:effectLst/>
              </a:rPr>
              <a:t>AJAX is a developer's dream, because you can:</a:t>
            </a:r>
          </a:p>
          <a:p>
            <a:pPr>
              <a:buFont typeface="Arial" panose="020B0604020202020204" pitchFamily="34" charset="0"/>
              <a:buChar char="•"/>
            </a:pPr>
            <a:r>
              <a:rPr lang="en-GB" b="0" i="0" dirty="0">
                <a:effectLst/>
              </a:rPr>
              <a:t>Update a web page without reloading the page</a:t>
            </a:r>
          </a:p>
          <a:p>
            <a:pPr>
              <a:buFont typeface="Arial" panose="020B0604020202020204" pitchFamily="34" charset="0"/>
              <a:buChar char="•"/>
            </a:pPr>
            <a:r>
              <a:rPr lang="en-GB" b="0" i="0" dirty="0">
                <a:effectLst/>
              </a:rPr>
              <a:t>Request data from a server - after the page has loaded</a:t>
            </a:r>
          </a:p>
          <a:p>
            <a:pPr>
              <a:buFont typeface="Arial" panose="020B0604020202020204" pitchFamily="34" charset="0"/>
              <a:buChar char="•"/>
            </a:pPr>
            <a:r>
              <a:rPr lang="en-GB" b="0" i="0" dirty="0">
                <a:effectLst/>
              </a:rPr>
              <a:t>Receive data from a server - after the page has loaded</a:t>
            </a:r>
          </a:p>
          <a:p>
            <a:pPr>
              <a:buFont typeface="Arial" panose="020B0604020202020204" pitchFamily="34" charset="0"/>
              <a:buChar char="•"/>
            </a:pPr>
            <a:r>
              <a:rPr lang="en-GB" b="0" i="0" dirty="0">
                <a:effectLst/>
              </a:rPr>
              <a:t>Send data to a server - in the background</a:t>
            </a:r>
          </a:p>
          <a:p>
            <a:endParaRPr lang="en-IN" dirty="0"/>
          </a:p>
        </p:txBody>
      </p:sp>
    </p:spTree>
    <p:extLst>
      <p:ext uri="{BB962C8B-B14F-4D97-AF65-F5344CB8AC3E}">
        <p14:creationId xmlns:p14="http://schemas.microsoft.com/office/powerpoint/2010/main" val="1756464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AC1E6-38CC-2FEC-FB4F-5D77A84F9EA0}"/>
              </a:ext>
            </a:extLst>
          </p:cNvPr>
          <p:cNvSpPr>
            <a:spLocks noGrp="1"/>
          </p:cNvSpPr>
          <p:nvPr>
            <p:ph type="title"/>
          </p:nvPr>
        </p:nvSpPr>
        <p:spPr>
          <a:xfrm>
            <a:off x="383876" y="764502"/>
            <a:ext cx="5315035" cy="5328996"/>
          </a:xfrm>
        </p:spPr>
        <p:txBody>
          <a:bodyPr anchor="ctr">
            <a:normAutofit/>
          </a:bodyPr>
          <a:lstStyle/>
          <a:p>
            <a:r>
              <a:rPr lang="en-IN" dirty="0"/>
              <a:t>Advantages</a:t>
            </a:r>
          </a:p>
        </p:txBody>
      </p:sp>
      <p:sp>
        <p:nvSpPr>
          <p:cNvPr id="3" name="Content Placeholder 2">
            <a:extLst>
              <a:ext uri="{FF2B5EF4-FFF2-40B4-BE49-F238E27FC236}">
                <a16:creationId xmlns:a16="http://schemas.microsoft.com/office/drawing/2014/main" id="{D5E88C51-54DF-7CBC-DAA9-CCD461AE38C9}"/>
              </a:ext>
            </a:extLst>
          </p:cNvPr>
          <p:cNvSpPr>
            <a:spLocks noGrp="1"/>
          </p:cNvSpPr>
          <p:nvPr>
            <p:ph idx="1"/>
          </p:nvPr>
        </p:nvSpPr>
        <p:spPr>
          <a:xfrm>
            <a:off x="6605455" y="755171"/>
            <a:ext cx="4619937" cy="5315035"/>
          </a:xfrm>
        </p:spPr>
        <p:txBody>
          <a:bodyPr anchor="ctr">
            <a:normAutofit/>
          </a:bodyPr>
          <a:lstStyle/>
          <a:p>
            <a:pPr marL="682625" indent="-681038" eaLnBrk="1" hangingPunct="1">
              <a:buFont typeface="Times New Roman" pitchFamily="16" charset="0"/>
              <a:buChar char="•"/>
              <a:tabLst>
                <a:tab pos="6826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IN" sz="2200" dirty="0"/>
              <a:t>page can be refreshed dynamically</a:t>
            </a:r>
          </a:p>
          <a:p>
            <a:pPr marL="682625" indent="-681038" eaLnBrk="1" hangingPunct="1">
              <a:buFont typeface="Times New Roman" pitchFamily="16" charset="0"/>
              <a:buChar char="•"/>
              <a:tabLst>
                <a:tab pos="6826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IN" sz="2200" dirty="0"/>
              <a:t>response of the interface to user is faster</a:t>
            </a:r>
          </a:p>
          <a:p>
            <a:pPr marL="682625" indent="-681038" eaLnBrk="1" hangingPunct="1">
              <a:buFont typeface="Times New Roman" pitchFamily="16" charset="0"/>
              <a:buChar char="•"/>
              <a:tabLst>
                <a:tab pos="6826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IN" sz="2200" dirty="0"/>
              <a:t>load much faster because the payload is much smaller</a:t>
            </a:r>
          </a:p>
          <a:p>
            <a:pPr marL="682625" indent="-681038" eaLnBrk="1" hangingPunct="1">
              <a:buFont typeface="Times New Roman" pitchFamily="16" charset="0"/>
              <a:buChar char="•"/>
              <a:tabLst>
                <a:tab pos="6826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IN" sz="2200" dirty="0"/>
              <a:t>reduces the demand for bandwidth</a:t>
            </a:r>
          </a:p>
          <a:p>
            <a:pPr marL="682625" indent="-681038" eaLnBrk="1" hangingPunct="1">
              <a:buFont typeface="Times New Roman" pitchFamily="16" charset="0"/>
              <a:buChar char="•"/>
              <a:tabLst>
                <a:tab pos="6826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IN" sz="2200" dirty="0"/>
              <a:t>allows the web applications to be much more efficient</a:t>
            </a:r>
          </a:p>
          <a:p>
            <a:pPr marL="682625" indent="-681038" eaLnBrk="1" hangingPunct="1">
              <a:buFont typeface="Times New Roman" pitchFamily="16" charset="0"/>
              <a:buChar char="•"/>
              <a:tabLst>
                <a:tab pos="6826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IN" sz="2200" dirty="0"/>
              <a:t>operate more like an application rather than a standalone program</a:t>
            </a:r>
          </a:p>
          <a:p>
            <a:endParaRPr lang="en-IN" sz="2200" dirty="0"/>
          </a:p>
        </p:txBody>
      </p:sp>
    </p:spTree>
    <p:extLst>
      <p:ext uri="{BB962C8B-B14F-4D97-AF65-F5344CB8AC3E}">
        <p14:creationId xmlns:p14="http://schemas.microsoft.com/office/powerpoint/2010/main" val="129592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842CB-5094-AFA3-0A88-5CA993A3DA8A}"/>
              </a:ext>
            </a:extLst>
          </p:cNvPr>
          <p:cNvSpPr>
            <a:spLocks noGrp="1"/>
          </p:cNvSpPr>
          <p:nvPr>
            <p:ph type="title"/>
          </p:nvPr>
        </p:nvSpPr>
        <p:spPr/>
        <p:txBody>
          <a:bodyPr/>
          <a:lstStyle/>
          <a:p>
            <a:r>
              <a:rPr lang="en-IN" dirty="0"/>
              <a:t>Disadvantages</a:t>
            </a:r>
          </a:p>
        </p:txBody>
      </p:sp>
      <p:sp>
        <p:nvSpPr>
          <p:cNvPr id="3" name="Content Placeholder 2">
            <a:extLst>
              <a:ext uri="{FF2B5EF4-FFF2-40B4-BE49-F238E27FC236}">
                <a16:creationId xmlns:a16="http://schemas.microsoft.com/office/drawing/2014/main" id="{379A08F7-FE3D-833C-8A97-ABEE7D93C653}"/>
              </a:ext>
            </a:extLst>
          </p:cNvPr>
          <p:cNvSpPr>
            <a:spLocks noGrp="1"/>
          </p:cNvSpPr>
          <p:nvPr>
            <p:ph sz="quarter" idx="13"/>
          </p:nvPr>
        </p:nvSpPr>
        <p:spPr>
          <a:xfrm>
            <a:off x="838201" y="1838099"/>
            <a:ext cx="7120944" cy="1265709"/>
          </a:xfrm>
        </p:spPr>
        <p:txBody>
          <a:bodyPr/>
          <a:lstStyle/>
          <a:p>
            <a:pPr marL="682625" indent="-681038" eaLnBrk="1" hangingPunct="1">
              <a:buFont typeface="Times New Roman" pitchFamily="16" charset="0"/>
              <a:buChar char="•"/>
              <a:tabLst>
                <a:tab pos="6826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IN" sz="1800" dirty="0">
                <a:latin typeface="Times New Roman" pitchFamily="16" charset="0"/>
                <a:cs typeface="Times New Roman" pitchFamily="16" charset="0"/>
              </a:rPr>
              <a:t>integration of browsers</a:t>
            </a:r>
          </a:p>
          <a:p>
            <a:pPr marL="682625" indent="-681038" eaLnBrk="1" hangingPunct="1">
              <a:buFont typeface="Times New Roman" pitchFamily="16" charset="0"/>
              <a:buChar char="•"/>
              <a:tabLst>
                <a:tab pos="6826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IN" sz="1800" dirty="0">
                <a:latin typeface="Times New Roman" pitchFamily="16" charset="0"/>
                <a:cs typeface="Times New Roman" pitchFamily="16" charset="0"/>
              </a:rPr>
              <a:t>hard for the user to bookmark the state of the web page</a:t>
            </a:r>
          </a:p>
          <a:p>
            <a:endParaRPr lang="en-IN" dirty="0"/>
          </a:p>
        </p:txBody>
      </p:sp>
      <p:sp>
        <p:nvSpPr>
          <p:cNvPr id="4" name="Title 1">
            <a:extLst>
              <a:ext uri="{FF2B5EF4-FFF2-40B4-BE49-F238E27FC236}">
                <a16:creationId xmlns:a16="http://schemas.microsoft.com/office/drawing/2014/main" id="{3444A885-0295-0A60-EE7D-784A85FF6684}"/>
              </a:ext>
            </a:extLst>
          </p:cNvPr>
          <p:cNvSpPr txBox="1">
            <a:spLocks/>
          </p:cNvSpPr>
          <p:nvPr/>
        </p:nvSpPr>
        <p:spPr>
          <a:xfrm>
            <a:off x="838200" y="2762521"/>
            <a:ext cx="10515600" cy="1472974"/>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Conclusions</a:t>
            </a:r>
          </a:p>
        </p:txBody>
      </p:sp>
      <p:sp>
        <p:nvSpPr>
          <p:cNvPr id="5" name="Content Placeholder 2">
            <a:extLst>
              <a:ext uri="{FF2B5EF4-FFF2-40B4-BE49-F238E27FC236}">
                <a16:creationId xmlns:a16="http://schemas.microsoft.com/office/drawing/2014/main" id="{8AC5C931-1427-FB88-3543-FDD0A00DC9E7}"/>
              </a:ext>
            </a:extLst>
          </p:cNvPr>
          <p:cNvSpPr txBox="1">
            <a:spLocks/>
          </p:cNvSpPr>
          <p:nvPr/>
        </p:nvSpPr>
        <p:spPr>
          <a:xfrm>
            <a:off x="701899" y="3887601"/>
            <a:ext cx="6548909" cy="2757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IN" sz="1800" dirty="0">
                <a:latin typeface="Times New Roman" pitchFamily="16" charset="0"/>
                <a:cs typeface="Times New Roman" pitchFamily="16" charset="0"/>
              </a:rPr>
              <a:t>Ajax provides functionality to create a robust web application. </a:t>
            </a:r>
          </a:p>
          <a:p>
            <a:pPr eaLnBrk="1" hangingPunct="1"/>
            <a:r>
              <a:rPr lang="en-IN" sz="1800" dirty="0">
                <a:latin typeface="Times New Roman" pitchFamily="16" charset="0"/>
                <a:cs typeface="Times New Roman" pitchFamily="16" charset="0"/>
              </a:rPr>
              <a:t>If an Ajax web application is coded properly it will run faster than and as secure as a non-Ajax program. </a:t>
            </a:r>
          </a:p>
          <a:p>
            <a:pPr eaLnBrk="1" hangingPunct="1"/>
            <a:r>
              <a:rPr lang="en-IN" sz="1800" dirty="0">
                <a:latin typeface="Times New Roman" pitchFamily="16" charset="0"/>
                <a:cs typeface="Times New Roman" pitchFamily="16" charset="0"/>
              </a:rPr>
              <a:t>Ajax also allows websites to reduce their overall bandwidth usage and server load by reducing the amount of full page loads. </a:t>
            </a:r>
            <a:endParaRPr lang="en-US" sz="1800" dirty="0">
              <a:latin typeface="Times New Roman" pitchFamily="16" charset="0"/>
              <a:cs typeface="Times New Roman" pitchFamily="16" charset="0"/>
            </a:endParaRPr>
          </a:p>
        </p:txBody>
      </p:sp>
    </p:spTree>
    <p:extLst>
      <p:ext uri="{BB962C8B-B14F-4D97-AF65-F5344CB8AC3E}">
        <p14:creationId xmlns:p14="http://schemas.microsoft.com/office/powerpoint/2010/main" val="2510705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F205-D9C7-2873-08AB-A3190DE2F2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F94BFBB3-B2CA-1433-97D2-7523E4EF08FE}"/>
              </a:ext>
            </a:extLst>
          </p:cNvPr>
          <p:cNvSpPr>
            <a:spLocks noGrp="1"/>
          </p:cNvSpPr>
          <p:nvPr>
            <p:ph idx="1"/>
          </p:nvPr>
        </p:nvSpPr>
        <p:spPr/>
        <p:txBody>
          <a:bodyPr/>
          <a:lstStyle/>
          <a:p>
            <a:r>
              <a:rPr lang="en-IN" dirty="0">
                <a:hlinkClick r:id="rId2"/>
              </a:rPr>
              <a:t>AJAX Introduction (w3schools.com)</a:t>
            </a:r>
            <a:endParaRPr lang="en-IN" dirty="0"/>
          </a:p>
          <a:p>
            <a:r>
              <a:rPr lang="en-IN" dirty="0">
                <a:hlinkClick r:id="rId3"/>
              </a:rPr>
              <a:t>Learn AJAX Tutorial – </a:t>
            </a:r>
            <a:r>
              <a:rPr lang="en-IN" dirty="0" err="1">
                <a:hlinkClick r:id="rId3"/>
              </a:rPr>
              <a:t>javatpoint</a:t>
            </a:r>
            <a:endParaRPr lang="en-IN" dirty="0"/>
          </a:p>
          <a:p>
            <a:r>
              <a:rPr lang="en-IN" dirty="0">
                <a:hlinkClick r:id="rId4"/>
              </a:rPr>
              <a:t>AJAX Tutorial | Learn Ajax (tutorialspoint.com)</a:t>
            </a:r>
            <a:endParaRPr lang="en-IN" dirty="0"/>
          </a:p>
        </p:txBody>
      </p:sp>
    </p:spTree>
    <p:extLst>
      <p:ext uri="{BB962C8B-B14F-4D97-AF65-F5344CB8AC3E}">
        <p14:creationId xmlns:p14="http://schemas.microsoft.com/office/powerpoint/2010/main" val="1516106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2868168" y="923544"/>
            <a:ext cx="6455664" cy="5010912"/>
          </a:xfrm>
          <a:noFill/>
        </p:spPr>
        <p:txBody>
          <a:bodyPr anchor="ctr"/>
          <a:lstStyle/>
          <a:p>
            <a:r>
              <a:rPr lang="en-US" dirty="0"/>
              <a:t>Thank You</a:t>
            </a:r>
          </a:p>
        </p:txBody>
      </p:sp>
    </p:spTree>
    <p:extLst>
      <p:ext uri="{BB962C8B-B14F-4D97-AF65-F5344CB8AC3E}">
        <p14:creationId xmlns:p14="http://schemas.microsoft.com/office/powerpoint/2010/main" val="17561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51CC-CB99-B5FE-AAA7-8E43BD7CB76D}"/>
              </a:ext>
            </a:extLst>
          </p:cNvPr>
          <p:cNvSpPr>
            <a:spLocks noGrp="1"/>
          </p:cNvSpPr>
          <p:nvPr>
            <p:ph type="title"/>
          </p:nvPr>
        </p:nvSpPr>
        <p:spPr/>
        <p:txBody>
          <a:bodyPr/>
          <a:lstStyle/>
          <a:p>
            <a:r>
              <a:rPr lang="en-IN" dirty="0"/>
              <a:t>What is AJAX?</a:t>
            </a:r>
          </a:p>
        </p:txBody>
      </p:sp>
      <p:sp>
        <p:nvSpPr>
          <p:cNvPr id="3" name="Content Placeholder 2">
            <a:extLst>
              <a:ext uri="{FF2B5EF4-FFF2-40B4-BE49-F238E27FC236}">
                <a16:creationId xmlns:a16="http://schemas.microsoft.com/office/drawing/2014/main" id="{0D98396C-A65F-E366-38E0-355C0283DAFC}"/>
              </a:ext>
            </a:extLst>
          </p:cNvPr>
          <p:cNvSpPr>
            <a:spLocks noGrp="1"/>
          </p:cNvSpPr>
          <p:nvPr>
            <p:ph sz="quarter" idx="13"/>
          </p:nvPr>
        </p:nvSpPr>
        <p:spPr>
          <a:xfrm>
            <a:off x="838200" y="1502229"/>
            <a:ext cx="10515600" cy="4920342"/>
          </a:xfrm>
        </p:spPr>
        <p:txBody>
          <a:bodyPr>
            <a:normAutofit fontScale="92500"/>
          </a:bodyPr>
          <a:lstStyle/>
          <a:p>
            <a:pPr algn="l"/>
            <a:r>
              <a:rPr lang="en-GB" sz="2200" b="0" i="0" dirty="0">
                <a:solidFill>
                  <a:srgbClr val="000000"/>
                </a:solidFill>
                <a:effectLst/>
                <a:highlight>
                  <a:srgbClr val="FFFFFF"/>
                </a:highlight>
                <a:latin typeface="Verdana" panose="020B0604030504040204" pitchFamily="34" charset="0"/>
              </a:rPr>
              <a:t>AJAX = </a:t>
            </a:r>
            <a:r>
              <a:rPr lang="en-GB" sz="2200" b="1" i="0" dirty="0">
                <a:solidFill>
                  <a:srgbClr val="000000"/>
                </a:solidFill>
                <a:effectLst/>
                <a:highlight>
                  <a:srgbClr val="FFFFFF"/>
                </a:highlight>
                <a:latin typeface="Verdana" panose="020B0604030504040204" pitchFamily="34" charset="0"/>
              </a:rPr>
              <a:t>A</a:t>
            </a:r>
            <a:r>
              <a:rPr lang="en-GB" sz="2200" b="0" i="0" dirty="0">
                <a:solidFill>
                  <a:srgbClr val="000000"/>
                </a:solidFill>
                <a:effectLst/>
                <a:highlight>
                  <a:srgbClr val="FFFFFF"/>
                </a:highlight>
                <a:latin typeface="Verdana" panose="020B0604030504040204" pitchFamily="34" charset="0"/>
              </a:rPr>
              <a:t>synchronous </a:t>
            </a:r>
            <a:r>
              <a:rPr lang="en-GB" sz="2200" b="1" i="0" dirty="0">
                <a:solidFill>
                  <a:srgbClr val="000000"/>
                </a:solidFill>
                <a:effectLst/>
                <a:highlight>
                  <a:srgbClr val="FFFFFF"/>
                </a:highlight>
                <a:latin typeface="Verdana" panose="020B0604030504040204" pitchFamily="34" charset="0"/>
              </a:rPr>
              <a:t>J</a:t>
            </a:r>
            <a:r>
              <a:rPr lang="en-GB" sz="2200" b="0" i="0" dirty="0">
                <a:solidFill>
                  <a:srgbClr val="000000"/>
                </a:solidFill>
                <a:effectLst/>
                <a:highlight>
                  <a:srgbClr val="FFFFFF"/>
                </a:highlight>
                <a:latin typeface="Verdana" panose="020B0604030504040204" pitchFamily="34" charset="0"/>
              </a:rPr>
              <a:t>avaScript </a:t>
            </a:r>
            <a:r>
              <a:rPr lang="en-GB" sz="2200" b="1" i="0" dirty="0">
                <a:solidFill>
                  <a:srgbClr val="000000"/>
                </a:solidFill>
                <a:effectLst/>
                <a:highlight>
                  <a:srgbClr val="FFFFFF"/>
                </a:highlight>
                <a:latin typeface="Verdana" panose="020B0604030504040204" pitchFamily="34" charset="0"/>
              </a:rPr>
              <a:t>A</a:t>
            </a:r>
            <a:r>
              <a:rPr lang="en-GB" sz="2200" b="0" i="0" dirty="0">
                <a:solidFill>
                  <a:srgbClr val="000000"/>
                </a:solidFill>
                <a:effectLst/>
                <a:highlight>
                  <a:srgbClr val="FFFFFF"/>
                </a:highlight>
                <a:latin typeface="Verdana" panose="020B0604030504040204" pitchFamily="34" charset="0"/>
              </a:rPr>
              <a:t>nd </a:t>
            </a:r>
            <a:r>
              <a:rPr lang="en-GB" sz="2200" b="1" i="0" dirty="0">
                <a:solidFill>
                  <a:srgbClr val="000000"/>
                </a:solidFill>
                <a:effectLst/>
                <a:highlight>
                  <a:srgbClr val="FFFFFF"/>
                </a:highlight>
                <a:latin typeface="Verdana" panose="020B0604030504040204" pitchFamily="34" charset="0"/>
              </a:rPr>
              <a:t>X</a:t>
            </a:r>
            <a:r>
              <a:rPr lang="en-GB" sz="2200" b="0" i="0" dirty="0">
                <a:solidFill>
                  <a:srgbClr val="000000"/>
                </a:solidFill>
                <a:effectLst/>
                <a:highlight>
                  <a:srgbClr val="FFFFFF"/>
                </a:highlight>
                <a:latin typeface="Verdana" panose="020B0604030504040204" pitchFamily="34" charset="0"/>
              </a:rPr>
              <a:t>ML.</a:t>
            </a:r>
          </a:p>
          <a:p>
            <a:pPr algn="l"/>
            <a:r>
              <a:rPr lang="en-GB" sz="2200" b="0" i="0" dirty="0">
                <a:solidFill>
                  <a:srgbClr val="000000"/>
                </a:solidFill>
                <a:effectLst/>
                <a:highlight>
                  <a:srgbClr val="FFFFFF"/>
                </a:highlight>
                <a:latin typeface="Verdana" panose="020B0604030504040204" pitchFamily="34" charset="0"/>
              </a:rPr>
              <a:t>AJAX is not a programming language.</a:t>
            </a:r>
          </a:p>
          <a:p>
            <a:pPr algn="l"/>
            <a:r>
              <a:rPr lang="en-GB" sz="2200" b="0" i="0" dirty="0">
                <a:solidFill>
                  <a:srgbClr val="000000"/>
                </a:solidFill>
                <a:effectLst/>
                <a:highlight>
                  <a:srgbClr val="FFFFFF"/>
                </a:highlight>
                <a:latin typeface="Verdana" panose="020B0604030504040204" pitchFamily="34" charset="0"/>
              </a:rPr>
              <a:t>AJAX just uses a combination of:</a:t>
            </a:r>
          </a:p>
          <a:p>
            <a:pPr algn="l">
              <a:buFont typeface="Arial" panose="020B0604020202020204" pitchFamily="34" charset="0"/>
              <a:buChar char="•"/>
            </a:pPr>
            <a:r>
              <a:rPr lang="en-GB" sz="2200" b="0" i="0" dirty="0">
                <a:solidFill>
                  <a:srgbClr val="000000"/>
                </a:solidFill>
                <a:effectLst/>
                <a:highlight>
                  <a:srgbClr val="FFFFFF"/>
                </a:highlight>
                <a:latin typeface="Verdana" panose="020B0604030504040204" pitchFamily="34" charset="0"/>
              </a:rPr>
              <a:t>A browser built-in </a:t>
            </a:r>
            <a:r>
              <a:rPr lang="en-GB" sz="2200" b="0" i="0" dirty="0" err="1">
                <a:solidFill>
                  <a:srgbClr val="000000"/>
                </a:solidFill>
                <a:effectLst/>
                <a:highlight>
                  <a:srgbClr val="FFFFFF"/>
                </a:highlight>
                <a:latin typeface="Verdana" panose="020B0604030504040204" pitchFamily="34" charset="0"/>
              </a:rPr>
              <a:t>XMLHttpRequest</a:t>
            </a:r>
            <a:r>
              <a:rPr lang="en-GB" sz="2200" b="0" i="0" dirty="0">
                <a:solidFill>
                  <a:srgbClr val="000000"/>
                </a:solidFill>
                <a:effectLst/>
                <a:highlight>
                  <a:srgbClr val="FFFFFF"/>
                </a:highlight>
                <a:latin typeface="Verdana" panose="020B0604030504040204" pitchFamily="34" charset="0"/>
              </a:rPr>
              <a:t> object (to request data from a web server)</a:t>
            </a:r>
          </a:p>
          <a:p>
            <a:pPr algn="l">
              <a:buFont typeface="Arial" panose="020B0604020202020204" pitchFamily="34" charset="0"/>
              <a:buChar char="•"/>
            </a:pPr>
            <a:r>
              <a:rPr lang="en-GB" sz="2200" b="0" i="0" dirty="0">
                <a:solidFill>
                  <a:srgbClr val="000000"/>
                </a:solidFill>
                <a:effectLst/>
                <a:highlight>
                  <a:srgbClr val="FFFFFF"/>
                </a:highlight>
                <a:latin typeface="Verdana" panose="020B0604030504040204" pitchFamily="34" charset="0"/>
              </a:rPr>
              <a:t>JavaScript and HTML DOM (to display or use the data)</a:t>
            </a:r>
          </a:p>
          <a:p>
            <a:pPr algn="l"/>
            <a:r>
              <a:rPr lang="en-GB" sz="2200" b="0" i="0" dirty="0">
                <a:solidFill>
                  <a:srgbClr val="000000"/>
                </a:solidFill>
                <a:effectLst/>
                <a:highlight>
                  <a:srgbClr val="FFFFCC"/>
                </a:highlight>
                <a:latin typeface="Verdana" panose="020B0604030504040204" pitchFamily="34" charset="0"/>
              </a:rPr>
              <a:t>AJAX is a misleading name. AJAX applications might use XML to transport data, but it is equally common to transport data as plain text or JSON text.</a:t>
            </a:r>
          </a:p>
          <a:p>
            <a:pPr algn="l"/>
            <a:r>
              <a:rPr lang="en-GB" sz="2200" b="0" i="0" dirty="0">
                <a:solidFill>
                  <a:srgbClr val="000000"/>
                </a:solidFill>
                <a:effectLst/>
                <a:highlight>
                  <a:srgbClr val="FFFFFF"/>
                </a:highlight>
                <a:latin typeface="Verdana" panose="020B0604030504040204" pitchFamily="34" charset="0"/>
              </a:rPr>
              <a:t>AJAX allows web pages to be updated asynchronously by exchanging data with a web server behind the scenes. This means that it is possible to update parts of a web page, without reloading the whole page.</a:t>
            </a:r>
          </a:p>
          <a:p>
            <a:endParaRPr lang="en-IN" dirty="0"/>
          </a:p>
        </p:txBody>
      </p:sp>
    </p:spTree>
    <p:extLst>
      <p:ext uri="{BB962C8B-B14F-4D97-AF65-F5344CB8AC3E}">
        <p14:creationId xmlns:p14="http://schemas.microsoft.com/office/powerpoint/2010/main" val="309228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EC82-5168-A55F-8232-03FC3381CB7E}"/>
              </a:ext>
            </a:extLst>
          </p:cNvPr>
          <p:cNvSpPr>
            <a:spLocks noGrp="1"/>
          </p:cNvSpPr>
          <p:nvPr>
            <p:ph type="title"/>
          </p:nvPr>
        </p:nvSpPr>
        <p:spPr>
          <a:xfrm>
            <a:off x="838200" y="365125"/>
            <a:ext cx="10515600" cy="1325563"/>
          </a:xfrm>
        </p:spPr>
        <p:txBody>
          <a:bodyPr anchor="ctr">
            <a:normAutofit/>
          </a:bodyPr>
          <a:lstStyle/>
          <a:p>
            <a:r>
              <a:rPr lang="en-IN" dirty="0"/>
              <a:t>How AJAX works</a:t>
            </a:r>
          </a:p>
        </p:txBody>
      </p:sp>
      <p:pic>
        <p:nvPicPr>
          <p:cNvPr id="6" name="Content Placeholder 5" descr="A diagram of a computer process&#10;&#10;Description automatically generated">
            <a:extLst>
              <a:ext uri="{FF2B5EF4-FFF2-40B4-BE49-F238E27FC236}">
                <a16:creationId xmlns:a16="http://schemas.microsoft.com/office/drawing/2014/main" id="{0316619F-8063-8429-D185-1FA2A5DF653D}"/>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838200" y="2145569"/>
            <a:ext cx="6934200" cy="3657791"/>
          </a:xfrm>
          <a:noFill/>
        </p:spPr>
      </p:pic>
      <p:sp>
        <p:nvSpPr>
          <p:cNvPr id="4" name="Content Placeholder 3">
            <a:extLst>
              <a:ext uri="{FF2B5EF4-FFF2-40B4-BE49-F238E27FC236}">
                <a16:creationId xmlns:a16="http://schemas.microsoft.com/office/drawing/2014/main" id="{6024F09A-DB11-8DA7-05EB-9D3FE56F6822}"/>
              </a:ext>
            </a:extLst>
          </p:cNvPr>
          <p:cNvSpPr>
            <a:spLocks noGrp="1"/>
          </p:cNvSpPr>
          <p:nvPr>
            <p:ph sz="half" idx="2"/>
          </p:nvPr>
        </p:nvSpPr>
        <p:spPr>
          <a:xfrm>
            <a:off x="7456714" y="478970"/>
            <a:ext cx="4637315" cy="6139543"/>
          </a:xfrm>
        </p:spPr>
        <p:txBody>
          <a:bodyPr>
            <a:normAutofit/>
          </a:bodyPr>
          <a:lstStyle/>
          <a:p>
            <a:pPr marL="342900" indent="-342900">
              <a:buFont typeface="+mj-lt"/>
              <a:buAutoNum type="arabicPeriod"/>
            </a:pPr>
            <a:r>
              <a:rPr lang="en-GB" sz="2000" b="0" i="0" dirty="0">
                <a:effectLst/>
                <a:highlight>
                  <a:srgbClr val="FFFFFF"/>
                </a:highlight>
              </a:rPr>
              <a:t> An event occurs in a web page (the page is loaded, a button is clicked)</a:t>
            </a:r>
          </a:p>
          <a:p>
            <a:pPr marL="342900" indent="-342900">
              <a:buFont typeface="+mj-lt"/>
              <a:buAutoNum type="arabicPeriod"/>
            </a:pPr>
            <a:r>
              <a:rPr lang="en-GB" sz="2000" b="0" i="0" dirty="0">
                <a:effectLst/>
                <a:highlight>
                  <a:srgbClr val="FFFFFF"/>
                </a:highlight>
              </a:rPr>
              <a:t>An </a:t>
            </a:r>
            <a:r>
              <a:rPr lang="en-GB" sz="2000" b="0" i="0" dirty="0" err="1">
                <a:effectLst/>
                <a:highlight>
                  <a:srgbClr val="FFFFFF"/>
                </a:highlight>
              </a:rPr>
              <a:t>XMLHttpRequest</a:t>
            </a:r>
            <a:r>
              <a:rPr lang="en-GB" sz="2000" b="0" i="0" dirty="0">
                <a:effectLst/>
                <a:highlight>
                  <a:srgbClr val="FFFFFF"/>
                </a:highlight>
              </a:rPr>
              <a:t> object is created by JavaScript</a:t>
            </a:r>
          </a:p>
          <a:p>
            <a:pPr marL="342900" indent="-342900">
              <a:buFont typeface="+mj-lt"/>
              <a:buAutoNum type="arabicPeriod"/>
            </a:pPr>
            <a:r>
              <a:rPr lang="en-GB" sz="2000" b="0" i="0" dirty="0">
                <a:effectLst/>
                <a:highlight>
                  <a:srgbClr val="FFFFFF"/>
                </a:highlight>
              </a:rPr>
              <a:t>The </a:t>
            </a:r>
            <a:r>
              <a:rPr lang="en-GB" sz="2000" b="0" i="0" dirty="0" err="1">
                <a:effectLst/>
                <a:highlight>
                  <a:srgbClr val="FFFFFF"/>
                </a:highlight>
              </a:rPr>
              <a:t>XMLHttpRequest</a:t>
            </a:r>
            <a:r>
              <a:rPr lang="en-GB" sz="2000" b="0" i="0" dirty="0">
                <a:effectLst/>
                <a:highlight>
                  <a:srgbClr val="FFFFFF"/>
                </a:highlight>
              </a:rPr>
              <a:t> object sends a request to a web server</a:t>
            </a:r>
          </a:p>
          <a:p>
            <a:pPr marL="342900" indent="-342900">
              <a:buFont typeface="+mj-lt"/>
              <a:buAutoNum type="arabicPeriod"/>
            </a:pPr>
            <a:r>
              <a:rPr lang="en-GB" sz="2000" b="0" i="0" dirty="0">
                <a:effectLst/>
                <a:highlight>
                  <a:srgbClr val="FFFFFF"/>
                </a:highlight>
              </a:rPr>
              <a:t>The server processes the request</a:t>
            </a:r>
          </a:p>
          <a:p>
            <a:pPr marL="342900" indent="-342900">
              <a:buFont typeface="+mj-lt"/>
              <a:buAutoNum type="arabicPeriod"/>
            </a:pPr>
            <a:r>
              <a:rPr lang="en-GB" sz="2000" b="0" i="0" dirty="0">
                <a:effectLst/>
                <a:highlight>
                  <a:srgbClr val="FFFFFF"/>
                </a:highlight>
              </a:rPr>
              <a:t>The server sends a response back to the web page</a:t>
            </a:r>
          </a:p>
          <a:p>
            <a:pPr marL="342900" indent="-342900">
              <a:buFont typeface="+mj-lt"/>
              <a:buAutoNum type="arabicPeriod"/>
            </a:pPr>
            <a:r>
              <a:rPr lang="en-GB" sz="2000" b="0" i="0" dirty="0">
                <a:effectLst/>
                <a:highlight>
                  <a:srgbClr val="FFFFFF"/>
                </a:highlight>
              </a:rPr>
              <a:t>The response is read by JavaScript</a:t>
            </a:r>
          </a:p>
          <a:p>
            <a:pPr marL="342900" indent="-342900">
              <a:buFont typeface="+mj-lt"/>
              <a:buAutoNum type="arabicPeriod"/>
            </a:pPr>
            <a:r>
              <a:rPr lang="en-GB" sz="2000" b="0" i="0" dirty="0">
                <a:effectLst/>
                <a:highlight>
                  <a:srgbClr val="FFFFFF"/>
                </a:highlight>
              </a:rPr>
              <a:t>Proper action (like page update) is performed by JavaScript</a:t>
            </a:r>
          </a:p>
          <a:p>
            <a:endParaRPr lang="en-IN" sz="1500" dirty="0"/>
          </a:p>
        </p:txBody>
      </p:sp>
    </p:spTree>
    <p:extLst>
      <p:ext uri="{BB962C8B-B14F-4D97-AF65-F5344CB8AC3E}">
        <p14:creationId xmlns:p14="http://schemas.microsoft.com/office/powerpoint/2010/main" val="3107597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EE7A7-C85A-A50D-96BD-6748BE30871B}"/>
              </a:ext>
            </a:extLst>
          </p:cNvPr>
          <p:cNvSpPr>
            <a:spLocks noGrp="1"/>
          </p:cNvSpPr>
          <p:nvPr>
            <p:ph type="title"/>
          </p:nvPr>
        </p:nvSpPr>
        <p:spPr>
          <a:xfrm>
            <a:off x="152400" y="76201"/>
            <a:ext cx="11930742" cy="1057806"/>
          </a:xfrm>
        </p:spPr>
        <p:txBody>
          <a:bodyPr/>
          <a:lstStyle/>
          <a:p>
            <a:r>
              <a:rPr lang="en-IN" sz="4400" dirty="0"/>
              <a:t>Difference between </a:t>
            </a:r>
            <a:r>
              <a:rPr lang="en-US" sz="4400" dirty="0"/>
              <a:t>Synchronous and Asynchronous Web Applications</a:t>
            </a:r>
            <a:endParaRPr lang="en-IN" dirty="0"/>
          </a:p>
        </p:txBody>
      </p:sp>
      <p:graphicFrame>
        <p:nvGraphicFramePr>
          <p:cNvPr id="5" name="Content Placeholder 4">
            <a:extLst>
              <a:ext uri="{FF2B5EF4-FFF2-40B4-BE49-F238E27FC236}">
                <a16:creationId xmlns:a16="http://schemas.microsoft.com/office/drawing/2014/main" id="{E61C2374-3898-5800-EDE8-F39125CDD85A}"/>
              </a:ext>
            </a:extLst>
          </p:cNvPr>
          <p:cNvGraphicFramePr>
            <a:graphicFrameLocks noGrp="1"/>
          </p:cNvGraphicFramePr>
          <p:nvPr>
            <p:ph sz="half" idx="13"/>
            <p:extLst>
              <p:ext uri="{D42A27DB-BD31-4B8C-83A1-F6EECF244321}">
                <p14:modId xmlns:p14="http://schemas.microsoft.com/office/powerpoint/2010/main" val="4213001511"/>
              </p:ext>
            </p:extLst>
          </p:nvPr>
        </p:nvGraphicFramePr>
        <p:xfrm>
          <a:off x="250371" y="1690689"/>
          <a:ext cx="11930742" cy="791818"/>
        </p:xfrm>
        <a:graphic>
          <a:graphicData uri="http://schemas.openxmlformats.org/drawingml/2006/table">
            <a:tbl>
              <a:tblPr/>
              <a:tblGrid>
                <a:gridCol w="3976914">
                  <a:extLst>
                    <a:ext uri="{9D8B030D-6E8A-4147-A177-3AD203B41FA5}">
                      <a16:colId xmlns:a16="http://schemas.microsoft.com/office/drawing/2014/main" val="2417885929"/>
                    </a:ext>
                  </a:extLst>
                </a:gridCol>
                <a:gridCol w="3976914">
                  <a:extLst>
                    <a:ext uri="{9D8B030D-6E8A-4147-A177-3AD203B41FA5}">
                      <a16:colId xmlns:a16="http://schemas.microsoft.com/office/drawing/2014/main" val="1628130315"/>
                    </a:ext>
                  </a:extLst>
                </a:gridCol>
                <a:gridCol w="3976914">
                  <a:extLst>
                    <a:ext uri="{9D8B030D-6E8A-4147-A177-3AD203B41FA5}">
                      <a16:colId xmlns:a16="http://schemas.microsoft.com/office/drawing/2014/main" val="3563183383"/>
                    </a:ext>
                  </a:extLst>
                </a:gridCol>
              </a:tblGrid>
              <a:tr h="769482">
                <a:tc>
                  <a:txBody>
                    <a:bodyPr/>
                    <a:lstStyle/>
                    <a:p>
                      <a:r>
                        <a:rPr lang="en-IN" sz="2400" b="1" dirty="0"/>
                        <a:t>Feature</a:t>
                      </a:r>
                    </a:p>
                  </a:txBody>
                  <a:tcPr marL="60297" marR="60297" marT="30149" marB="30149" anchor="ctr">
                    <a:lnL>
                      <a:noFill/>
                    </a:lnL>
                    <a:lnR>
                      <a:noFill/>
                    </a:lnR>
                    <a:lnT>
                      <a:noFill/>
                    </a:lnT>
                    <a:lnB>
                      <a:noFill/>
                    </a:lnB>
                    <a:noFill/>
                  </a:tcPr>
                </a:tc>
                <a:tc>
                  <a:txBody>
                    <a:bodyPr/>
                    <a:lstStyle/>
                    <a:p>
                      <a:r>
                        <a:rPr lang="en-IN" sz="2400" b="1"/>
                        <a:t>Synchronous Web Applications</a:t>
                      </a:r>
                    </a:p>
                  </a:txBody>
                  <a:tcPr marL="60297" marR="60297" marT="30149" marB="30149" anchor="ctr">
                    <a:lnL>
                      <a:noFill/>
                    </a:lnL>
                    <a:lnR>
                      <a:noFill/>
                    </a:lnR>
                    <a:lnT>
                      <a:noFill/>
                    </a:lnT>
                    <a:lnB>
                      <a:noFill/>
                    </a:lnB>
                    <a:noFill/>
                  </a:tcPr>
                </a:tc>
                <a:tc>
                  <a:txBody>
                    <a:bodyPr/>
                    <a:lstStyle/>
                    <a:p>
                      <a:r>
                        <a:rPr lang="en-IN" sz="2400" b="1" dirty="0"/>
                        <a:t>Asynchronous Web Applications</a:t>
                      </a:r>
                    </a:p>
                  </a:txBody>
                  <a:tcPr marL="60297" marR="60297" marT="30149" marB="30149" anchor="ctr">
                    <a:lnL>
                      <a:noFill/>
                    </a:lnL>
                    <a:lnR>
                      <a:noFill/>
                    </a:lnR>
                    <a:lnT>
                      <a:noFill/>
                    </a:lnT>
                    <a:lnB>
                      <a:noFill/>
                    </a:lnB>
                    <a:noFill/>
                  </a:tcPr>
                </a:tc>
                <a:extLst>
                  <a:ext uri="{0D108BD9-81ED-4DB2-BD59-A6C34878D82A}">
                    <a16:rowId xmlns:a16="http://schemas.microsoft.com/office/drawing/2014/main" val="1944542234"/>
                  </a:ext>
                </a:extLst>
              </a:tr>
            </a:tbl>
          </a:graphicData>
        </a:graphic>
      </p:graphicFrame>
      <p:graphicFrame>
        <p:nvGraphicFramePr>
          <p:cNvPr id="8" name="Table 7">
            <a:extLst>
              <a:ext uri="{FF2B5EF4-FFF2-40B4-BE49-F238E27FC236}">
                <a16:creationId xmlns:a16="http://schemas.microsoft.com/office/drawing/2014/main" id="{A931E938-2FC9-4891-C7D3-FBD94F58CEA6}"/>
              </a:ext>
            </a:extLst>
          </p:cNvPr>
          <p:cNvGraphicFramePr>
            <a:graphicFrameLocks noGrp="1"/>
          </p:cNvGraphicFramePr>
          <p:nvPr>
            <p:extLst>
              <p:ext uri="{D42A27DB-BD31-4B8C-83A1-F6EECF244321}">
                <p14:modId xmlns:p14="http://schemas.microsoft.com/office/powerpoint/2010/main" val="579458532"/>
              </p:ext>
            </p:extLst>
          </p:nvPr>
        </p:nvGraphicFramePr>
        <p:xfrm>
          <a:off x="250371" y="2590800"/>
          <a:ext cx="11582400" cy="1310640"/>
        </p:xfrm>
        <a:graphic>
          <a:graphicData uri="http://schemas.openxmlformats.org/drawingml/2006/table">
            <a:tbl>
              <a:tblPr/>
              <a:tblGrid>
                <a:gridCol w="3860800">
                  <a:extLst>
                    <a:ext uri="{9D8B030D-6E8A-4147-A177-3AD203B41FA5}">
                      <a16:colId xmlns:a16="http://schemas.microsoft.com/office/drawing/2014/main" val="4264069268"/>
                    </a:ext>
                  </a:extLst>
                </a:gridCol>
                <a:gridCol w="3860800">
                  <a:extLst>
                    <a:ext uri="{9D8B030D-6E8A-4147-A177-3AD203B41FA5}">
                      <a16:colId xmlns:a16="http://schemas.microsoft.com/office/drawing/2014/main" val="1099963279"/>
                    </a:ext>
                  </a:extLst>
                </a:gridCol>
                <a:gridCol w="3860800">
                  <a:extLst>
                    <a:ext uri="{9D8B030D-6E8A-4147-A177-3AD203B41FA5}">
                      <a16:colId xmlns:a16="http://schemas.microsoft.com/office/drawing/2014/main" val="300638306"/>
                    </a:ext>
                  </a:extLst>
                </a:gridCol>
              </a:tblGrid>
              <a:tr h="1308464">
                <a:tc>
                  <a:txBody>
                    <a:bodyPr/>
                    <a:lstStyle/>
                    <a:p>
                      <a:r>
                        <a:rPr lang="en-IN" sz="2000" b="1" dirty="0"/>
                        <a:t>Request Handling</a:t>
                      </a:r>
                      <a:endParaRPr lang="en-IN" sz="2000" dirty="0"/>
                    </a:p>
                  </a:txBody>
                  <a:tcPr anchor="ctr">
                    <a:lnL>
                      <a:noFill/>
                    </a:lnL>
                    <a:lnR>
                      <a:noFill/>
                    </a:lnR>
                    <a:lnT>
                      <a:noFill/>
                    </a:lnT>
                    <a:lnB>
                      <a:noFill/>
                    </a:lnB>
                    <a:noFill/>
                  </a:tcPr>
                </a:tc>
                <a:tc>
                  <a:txBody>
                    <a:bodyPr/>
                    <a:lstStyle/>
                    <a:p>
                      <a:r>
                        <a:rPr lang="en-US" sz="2000"/>
                        <a:t>Client sends a request and waits for a response before proceeding.</a:t>
                      </a:r>
                    </a:p>
                  </a:txBody>
                  <a:tcPr anchor="ctr">
                    <a:lnL>
                      <a:noFill/>
                    </a:lnL>
                    <a:lnR>
                      <a:noFill/>
                    </a:lnR>
                    <a:lnT>
                      <a:noFill/>
                    </a:lnT>
                    <a:lnB>
                      <a:noFill/>
                    </a:lnB>
                    <a:noFill/>
                  </a:tcPr>
                </a:tc>
                <a:tc>
                  <a:txBody>
                    <a:bodyPr/>
                    <a:lstStyle/>
                    <a:p>
                      <a:r>
                        <a:rPr lang="en-US" sz="2000" dirty="0"/>
                        <a:t>Client sends a request and continues executing other tasks without waiting for a response immediately.</a:t>
                      </a:r>
                    </a:p>
                  </a:txBody>
                  <a:tcPr anchor="ctr">
                    <a:lnL>
                      <a:noFill/>
                    </a:lnL>
                    <a:lnR>
                      <a:noFill/>
                    </a:lnR>
                    <a:lnT>
                      <a:noFill/>
                    </a:lnT>
                    <a:lnB>
                      <a:noFill/>
                    </a:lnB>
                    <a:noFill/>
                  </a:tcPr>
                </a:tc>
                <a:extLst>
                  <a:ext uri="{0D108BD9-81ED-4DB2-BD59-A6C34878D82A}">
                    <a16:rowId xmlns:a16="http://schemas.microsoft.com/office/drawing/2014/main" val="2908321838"/>
                  </a:ext>
                </a:extLst>
              </a:tr>
            </a:tbl>
          </a:graphicData>
        </a:graphic>
      </p:graphicFrame>
      <p:graphicFrame>
        <p:nvGraphicFramePr>
          <p:cNvPr id="9" name="Table 8">
            <a:extLst>
              <a:ext uri="{FF2B5EF4-FFF2-40B4-BE49-F238E27FC236}">
                <a16:creationId xmlns:a16="http://schemas.microsoft.com/office/drawing/2014/main" id="{27C7B596-3B7B-10CB-814D-4560F131FA9C}"/>
              </a:ext>
            </a:extLst>
          </p:cNvPr>
          <p:cNvGraphicFramePr>
            <a:graphicFrameLocks noGrp="1"/>
          </p:cNvGraphicFramePr>
          <p:nvPr>
            <p:extLst>
              <p:ext uri="{D42A27DB-BD31-4B8C-83A1-F6EECF244321}">
                <p14:modId xmlns:p14="http://schemas.microsoft.com/office/powerpoint/2010/main" val="866149006"/>
              </p:ext>
            </p:extLst>
          </p:nvPr>
        </p:nvGraphicFramePr>
        <p:xfrm>
          <a:off x="250371" y="4009733"/>
          <a:ext cx="11582400" cy="1310640"/>
        </p:xfrm>
        <a:graphic>
          <a:graphicData uri="http://schemas.openxmlformats.org/drawingml/2006/table">
            <a:tbl>
              <a:tblPr/>
              <a:tblGrid>
                <a:gridCol w="3860800">
                  <a:extLst>
                    <a:ext uri="{9D8B030D-6E8A-4147-A177-3AD203B41FA5}">
                      <a16:colId xmlns:a16="http://schemas.microsoft.com/office/drawing/2014/main" val="1998664008"/>
                    </a:ext>
                  </a:extLst>
                </a:gridCol>
                <a:gridCol w="3860800">
                  <a:extLst>
                    <a:ext uri="{9D8B030D-6E8A-4147-A177-3AD203B41FA5}">
                      <a16:colId xmlns:a16="http://schemas.microsoft.com/office/drawing/2014/main" val="4113971872"/>
                    </a:ext>
                  </a:extLst>
                </a:gridCol>
                <a:gridCol w="3860800">
                  <a:extLst>
                    <a:ext uri="{9D8B030D-6E8A-4147-A177-3AD203B41FA5}">
                      <a16:colId xmlns:a16="http://schemas.microsoft.com/office/drawing/2014/main" val="4254455504"/>
                    </a:ext>
                  </a:extLst>
                </a:gridCol>
              </a:tblGrid>
              <a:tr h="1057806">
                <a:tc>
                  <a:txBody>
                    <a:bodyPr/>
                    <a:lstStyle/>
                    <a:p>
                      <a:r>
                        <a:rPr lang="en-IN" sz="2000" b="1" dirty="0"/>
                        <a:t>User Interface </a:t>
                      </a:r>
                      <a:r>
                        <a:rPr lang="en-IN" sz="1800" b="1" dirty="0"/>
                        <a:t>Responsiveness</a:t>
                      </a:r>
                      <a:endParaRPr lang="en-IN" sz="1800" dirty="0"/>
                    </a:p>
                  </a:txBody>
                  <a:tcPr anchor="ctr">
                    <a:lnL>
                      <a:noFill/>
                    </a:lnL>
                    <a:lnR>
                      <a:noFill/>
                    </a:lnR>
                    <a:lnT>
                      <a:noFill/>
                    </a:lnT>
                    <a:lnB>
                      <a:noFill/>
                    </a:lnB>
                    <a:noFill/>
                  </a:tcPr>
                </a:tc>
                <a:tc>
                  <a:txBody>
                    <a:bodyPr/>
                    <a:lstStyle/>
                    <a:p>
                      <a:r>
                        <a:rPr lang="en-US" sz="2000" dirty="0"/>
                        <a:t>Interface may appear unresponsive during request processing.</a:t>
                      </a:r>
                    </a:p>
                  </a:txBody>
                  <a:tcPr anchor="ctr">
                    <a:lnL>
                      <a:noFill/>
                    </a:lnL>
                    <a:lnR>
                      <a:noFill/>
                    </a:lnR>
                    <a:lnT>
                      <a:noFill/>
                    </a:lnT>
                    <a:lnB>
                      <a:noFill/>
                    </a:lnB>
                    <a:noFill/>
                  </a:tcPr>
                </a:tc>
                <a:tc>
                  <a:txBody>
                    <a:bodyPr/>
                    <a:lstStyle/>
                    <a:p>
                      <a:r>
                        <a:rPr lang="en-US" sz="2000" dirty="0"/>
                        <a:t>Allows for a more responsive user experience as the interface remains active while waiting for responses.</a:t>
                      </a:r>
                    </a:p>
                  </a:txBody>
                  <a:tcPr anchor="ctr">
                    <a:lnL>
                      <a:noFill/>
                    </a:lnL>
                    <a:lnR>
                      <a:noFill/>
                    </a:lnR>
                    <a:lnT>
                      <a:noFill/>
                    </a:lnT>
                    <a:lnB>
                      <a:noFill/>
                    </a:lnB>
                    <a:noFill/>
                  </a:tcPr>
                </a:tc>
                <a:extLst>
                  <a:ext uri="{0D108BD9-81ED-4DB2-BD59-A6C34878D82A}">
                    <a16:rowId xmlns:a16="http://schemas.microsoft.com/office/drawing/2014/main" val="3309762178"/>
                  </a:ext>
                </a:extLst>
              </a:tr>
            </a:tbl>
          </a:graphicData>
        </a:graphic>
      </p:graphicFrame>
      <p:sp>
        <p:nvSpPr>
          <p:cNvPr id="11" name="TextBox 10">
            <a:extLst>
              <a:ext uri="{FF2B5EF4-FFF2-40B4-BE49-F238E27FC236}">
                <a16:creationId xmlns:a16="http://schemas.microsoft.com/office/drawing/2014/main" id="{DD5C5AA2-458A-1F43-69E6-625C32EFB75B}"/>
              </a:ext>
            </a:extLst>
          </p:cNvPr>
          <p:cNvSpPr txBox="1"/>
          <p:nvPr/>
        </p:nvSpPr>
        <p:spPr>
          <a:xfrm>
            <a:off x="-24494" y="5456270"/>
            <a:ext cx="12132129" cy="923330"/>
          </a:xfrm>
          <a:prstGeom prst="rect">
            <a:avLst/>
          </a:prstGeom>
          <a:noFill/>
        </p:spPr>
        <p:txBody>
          <a:bodyPr wrap="square">
            <a:spAutoFit/>
          </a:bodyPr>
          <a:lstStyle/>
          <a:p>
            <a:r>
              <a:rPr lang="en-US" b="1" dirty="0"/>
              <a:t>    Server Resource Utilization 	       </a:t>
            </a:r>
            <a:r>
              <a:rPr lang="en-US" dirty="0"/>
              <a:t>Each request typically ties up                 Allows the server to handle </a:t>
            </a:r>
          </a:p>
          <a:p>
            <a:r>
              <a:rPr lang="en-US" dirty="0"/>
              <a:t>                                                                       server resources until a response          multiple requests concurrently</a:t>
            </a:r>
          </a:p>
          <a:p>
            <a:r>
              <a:rPr lang="en-US" dirty="0"/>
              <a:t>                                                                       is sent.	                                            making more efficient use of resource. </a:t>
            </a:r>
            <a:endParaRPr lang="en-IN" dirty="0"/>
          </a:p>
        </p:txBody>
      </p:sp>
    </p:spTree>
    <p:extLst>
      <p:ext uri="{BB962C8B-B14F-4D97-AF65-F5344CB8AC3E}">
        <p14:creationId xmlns:p14="http://schemas.microsoft.com/office/powerpoint/2010/main" val="328066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6BA765-793E-46FB-35FD-FE449333A016}"/>
              </a:ext>
            </a:extLst>
          </p:cNvPr>
          <p:cNvSpPr txBox="1"/>
          <p:nvPr/>
        </p:nvSpPr>
        <p:spPr>
          <a:xfrm>
            <a:off x="119744" y="423093"/>
            <a:ext cx="11985170" cy="923330"/>
          </a:xfrm>
          <a:prstGeom prst="rect">
            <a:avLst/>
          </a:prstGeom>
          <a:noFill/>
        </p:spPr>
        <p:txBody>
          <a:bodyPr wrap="square">
            <a:spAutoFit/>
          </a:bodyPr>
          <a:lstStyle/>
          <a:p>
            <a:r>
              <a:rPr lang="en-US" b="1" dirty="0"/>
              <a:t>Blocking Behavior              </a:t>
            </a:r>
            <a:r>
              <a:rPr lang="en-US" dirty="0"/>
              <a:t>Blocking behavior means the client is            Non-blocking behavior enables the        </a:t>
            </a:r>
          </a:p>
          <a:p>
            <a:r>
              <a:rPr lang="en-US" dirty="0"/>
              <a:t>                                               halted until it receives a response.	             client to initiate multiple requests </a:t>
            </a:r>
          </a:p>
          <a:p>
            <a:r>
              <a:rPr lang="en-US" dirty="0"/>
              <a:t>                                                                                                                              without waiting for each one to complete.</a:t>
            </a:r>
            <a:endParaRPr lang="en-IN" dirty="0"/>
          </a:p>
        </p:txBody>
      </p:sp>
      <p:sp>
        <p:nvSpPr>
          <p:cNvPr id="8" name="TextBox 7">
            <a:extLst>
              <a:ext uri="{FF2B5EF4-FFF2-40B4-BE49-F238E27FC236}">
                <a16:creationId xmlns:a16="http://schemas.microsoft.com/office/drawing/2014/main" id="{1BC4C903-D1C2-66F3-5B96-2815E9D034D7}"/>
              </a:ext>
            </a:extLst>
          </p:cNvPr>
          <p:cNvSpPr txBox="1"/>
          <p:nvPr/>
        </p:nvSpPr>
        <p:spPr>
          <a:xfrm>
            <a:off x="119744" y="1631407"/>
            <a:ext cx="12072256" cy="646331"/>
          </a:xfrm>
          <a:prstGeom prst="rect">
            <a:avLst/>
          </a:prstGeom>
          <a:noFill/>
        </p:spPr>
        <p:txBody>
          <a:bodyPr wrap="square">
            <a:spAutoFit/>
          </a:bodyPr>
          <a:lstStyle/>
          <a:p>
            <a:r>
              <a:rPr lang="en-US" b="1" dirty="0"/>
              <a:t>Scalability</a:t>
            </a:r>
            <a:r>
              <a:rPr lang="en-US" dirty="0"/>
              <a:t>	               Limited scalability under heavy                      Improved scalability as the server can handle </a:t>
            </a:r>
          </a:p>
          <a:p>
            <a:r>
              <a:rPr lang="en-US" dirty="0"/>
              <a:t>                                               loads due to blocking nature.	            multiple concurrent requests efficiently.</a:t>
            </a:r>
            <a:endParaRPr lang="en-IN" dirty="0"/>
          </a:p>
        </p:txBody>
      </p:sp>
      <p:sp>
        <p:nvSpPr>
          <p:cNvPr id="10" name="TextBox 9">
            <a:extLst>
              <a:ext uri="{FF2B5EF4-FFF2-40B4-BE49-F238E27FC236}">
                <a16:creationId xmlns:a16="http://schemas.microsoft.com/office/drawing/2014/main" id="{46C7B72A-5C80-0246-3BAA-2B7A4872C870}"/>
              </a:ext>
            </a:extLst>
          </p:cNvPr>
          <p:cNvSpPr txBox="1"/>
          <p:nvPr/>
        </p:nvSpPr>
        <p:spPr>
          <a:xfrm>
            <a:off x="119744" y="2458722"/>
            <a:ext cx="11908971" cy="1200329"/>
          </a:xfrm>
          <a:prstGeom prst="rect">
            <a:avLst/>
          </a:prstGeom>
          <a:noFill/>
        </p:spPr>
        <p:txBody>
          <a:bodyPr wrap="square">
            <a:spAutoFit/>
          </a:bodyPr>
          <a:lstStyle/>
          <a:p>
            <a:r>
              <a:rPr lang="en-US" b="1" dirty="0"/>
              <a:t>Communication                  </a:t>
            </a:r>
            <a:r>
              <a:rPr lang="en-US" dirty="0"/>
              <a:t>Follows a synchronous request-                   Supports asynchronous operations,</a:t>
            </a:r>
            <a:r>
              <a:rPr lang="en-IN" dirty="0"/>
              <a:t> enabling</a:t>
            </a:r>
            <a:r>
              <a:rPr lang="en-US" dirty="0"/>
              <a:t> </a:t>
            </a:r>
            <a:r>
              <a:rPr lang="en-US" b="1" dirty="0"/>
              <a:t>                                                                                                                         </a:t>
            </a:r>
          </a:p>
          <a:p>
            <a:r>
              <a:rPr lang="en-US" b="1" dirty="0"/>
              <a:t>Pattern</a:t>
            </a:r>
            <a:r>
              <a:rPr lang="en-US" dirty="0"/>
              <a:t>	                               response pattern.                                            </a:t>
            </a:r>
            <a:r>
              <a:rPr lang="en-IN" dirty="0"/>
              <a:t>background tasks without </a:t>
            </a:r>
            <a:r>
              <a:rPr lang="en-US" dirty="0"/>
              <a:t>blocking the main </a:t>
            </a:r>
            <a:endParaRPr lang="en-IN" dirty="0"/>
          </a:p>
          <a:p>
            <a:r>
              <a:rPr lang="en-US" dirty="0"/>
              <a:t>                                                                                                                           execution flow.</a:t>
            </a:r>
            <a:r>
              <a:rPr lang="en-IN" dirty="0"/>
              <a:t> </a:t>
            </a:r>
            <a:endParaRPr lang="en-US" dirty="0"/>
          </a:p>
          <a:p>
            <a:r>
              <a:rPr lang="en-US" dirty="0"/>
              <a:t>	</a:t>
            </a:r>
            <a:endParaRPr lang="en-IN" dirty="0"/>
          </a:p>
        </p:txBody>
      </p:sp>
      <p:sp>
        <p:nvSpPr>
          <p:cNvPr id="12" name="TextBox 11">
            <a:extLst>
              <a:ext uri="{FF2B5EF4-FFF2-40B4-BE49-F238E27FC236}">
                <a16:creationId xmlns:a16="http://schemas.microsoft.com/office/drawing/2014/main" id="{7700E113-F20A-8B28-012F-948B3F6002EE}"/>
              </a:ext>
            </a:extLst>
          </p:cNvPr>
          <p:cNvSpPr txBox="1"/>
          <p:nvPr/>
        </p:nvSpPr>
        <p:spPr>
          <a:xfrm>
            <a:off x="16329" y="3470702"/>
            <a:ext cx="12192000" cy="646331"/>
          </a:xfrm>
          <a:prstGeom prst="rect">
            <a:avLst/>
          </a:prstGeom>
          <a:noFill/>
        </p:spPr>
        <p:txBody>
          <a:bodyPr wrap="square">
            <a:spAutoFit/>
          </a:bodyPr>
          <a:lstStyle/>
          <a:p>
            <a:r>
              <a:rPr lang="en-US" b="1" dirty="0"/>
              <a:t>  Page Reloads</a:t>
            </a:r>
            <a:r>
              <a:rPr lang="en-US" dirty="0"/>
              <a:t>	               Often involves full page reloads                    Enables dynamic </a:t>
            </a:r>
            <a:r>
              <a:rPr lang="en-IN" dirty="0"/>
              <a:t>updates without full page</a:t>
            </a:r>
            <a:r>
              <a:rPr lang="en-US" dirty="0"/>
              <a:t> </a:t>
            </a:r>
          </a:p>
          <a:p>
            <a:r>
              <a:rPr lang="en-US" dirty="0"/>
              <a:t>                                               for each action.	                                            reloads, providing a smoother user experience. </a:t>
            </a:r>
            <a:endParaRPr lang="en-IN" dirty="0"/>
          </a:p>
        </p:txBody>
      </p:sp>
      <p:sp>
        <p:nvSpPr>
          <p:cNvPr id="14" name="TextBox 13">
            <a:extLst>
              <a:ext uri="{FF2B5EF4-FFF2-40B4-BE49-F238E27FC236}">
                <a16:creationId xmlns:a16="http://schemas.microsoft.com/office/drawing/2014/main" id="{45246C42-F157-D3BE-4592-5AD298C2A9B2}"/>
              </a:ext>
            </a:extLst>
          </p:cNvPr>
          <p:cNvSpPr txBox="1"/>
          <p:nvPr/>
        </p:nvSpPr>
        <p:spPr>
          <a:xfrm>
            <a:off x="136072" y="4390350"/>
            <a:ext cx="12279084" cy="923330"/>
          </a:xfrm>
          <a:prstGeom prst="rect">
            <a:avLst/>
          </a:prstGeom>
          <a:noFill/>
        </p:spPr>
        <p:txBody>
          <a:bodyPr wrap="square">
            <a:spAutoFit/>
          </a:bodyPr>
          <a:lstStyle/>
          <a:p>
            <a:r>
              <a:rPr lang="en-US" b="1" dirty="0"/>
              <a:t>Examples</a:t>
            </a:r>
            <a:r>
              <a:rPr lang="en-US" dirty="0"/>
              <a:t>	            Traditional web applications where                Modern web applications using AJAX</a:t>
            </a:r>
          </a:p>
          <a:p>
            <a:r>
              <a:rPr lang="en-US" dirty="0"/>
              <a:t>                                             interactions trigger page reloads.	           Web Sockets, or JavaScript frameworks like </a:t>
            </a:r>
          </a:p>
          <a:p>
            <a:r>
              <a:rPr lang="en-US" dirty="0"/>
              <a:t>                                                                                                                           React, Angular, or Vue.</a:t>
            </a:r>
            <a:endParaRPr lang="en-IN" dirty="0"/>
          </a:p>
        </p:txBody>
      </p:sp>
      <p:sp>
        <p:nvSpPr>
          <p:cNvPr id="16" name="TextBox 15">
            <a:extLst>
              <a:ext uri="{FF2B5EF4-FFF2-40B4-BE49-F238E27FC236}">
                <a16:creationId xmlns:a16="http://schemas.microsoft.com/office/drawing/2014/main" id="{AE62D2AC-0693-AB9B-7C83-F6FE9CD2F146}"/>
              </a:ext>
            </a:extLst>
          </p:cNvPr>
          <p:cNvSpPr txBox="1"/>
          <p:nvPr/>
        </p:nvSpPr>
        <p:spPr>
          <a:xfrm>
            <a:off x="136072" y="5460164"/>
            <a:ext cx="12072257" cy="646331"/>
          </a:xfrm>
          <a:prstGeom prst="rect">
            <a:avLst/>
          </a:prstGeom>
          <a:noFill/>
        </p:spPr>
        <p:txBody>
          <a:bodyPr wrap="square">
            <a:spAutoFit/>
          </a:bodyPr>
          <a:lstStyle/>
          <a:p>
            <a:r>
              <a:rPr lang="en-IN" b="1" dirty="0"/>
              <a:t>Technologies</a:t>
            </a:r>
            <a:r>
              <a:rPr lang="en-IN" dirty="0"/>
              <a:t>	            Primarily relies on synchronous                      Utilizes asynchronous techniques such as AJAX, </a:t>
            </a:r>
          </a:p>
          <a:p>
            <a:r>
              <a:rPr lang="en-IN" dirty="0"/>
              <a:t>                                            communication protocols like HTTP.             Web Sockets, or server-sent events (SSE).</a:t>
            </a:r>
          </a:p>
        </p:txBody>
      </p:sp>
    </p:spTree>
    <p:extLst>
      <p:ext uri="{BB962C8B-B14F-4D97-AF65-F5344CB8AC3E}">
        <p14:creationId xmlns:p14="http://schemas.microsoft.com/office/powerpoint/2010/main" val="2306447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73C8-5734-CDDC-CEE7-6C95EEDDBA0F}"/>
              </a:ext>
            </a:extLst>
          </p:cNvPr>
          <p:cNvSpPr>
            <a:spLocks noGrp="1"/>
          </p:cNvSpPr>
          <p:nvPr>
            <p:ph type="title"/>
          </p:nvPr>
        </p:nvSpPr>
        <p:spPr/>
        <p:txBody>
          <a:bodyPr/>
          <a:lstStyle/>
          <a:p>
            <a:r>
              <a:rPr lang="en-IN" dirty="0"/>
              <a:t>The </a:t>
            </a:r>
            <a:r>
              <a:rPr lang="en-IN" dirty="0" err="1"/>
              <a:t>XMLHttpRequest</a:t>
            </a:r>
            <a:r>
              <a:rPr lang="en-IN" dirty="0"/>
              <a:t> Object</a:t>
            </a:r>
          </a:p>
        </p:txBody>
      </p:sp>
      <p:sp>
        <p:nvSpPr>
          <p:cNvPr id="3" name="Content Placeholder 2">
            <a:extLst>
              <a:ext uri="{FF2B5EF4-FFF2-40B4-BE49-F238E27FC236}">
                <a16:creationId xmlns:a16="http://schemas.microsoft.com/office/drawing/2014/main" id="{E7C54C11-FABF-89FC-3C95-C8F1B9070DDF}"/>
              </a:ext>
            </a:extLst>
          </p:cNvPr>
          <p:cNvSpPr>
            <a:spLocks noGrp="1"/>
          </p:cNvSpPr>
          <p:nvPr>
            <p:ph sz="quarter" idx="13"/>
          </p:nvPr>
        </p:nvSpPr>
        <p:spPr>
          <a:xfrm>
            <a:off x="838200" y="1838099"/>
            <a:ext cx="10221686" cy="4421187"/>
          </a:xfrm>
        </p:spPr>
        <p:txBody>
          <a:bodyPr/>
          <a:lstStyle/>
          <a:p>
            <a:r>
              <a:rPr lang="en-GB" sz="2000" b="0" i="0" dirty="0">
                <a:solidFill>
                  <a:srgbClr val="000000"/>
                </a:solidFill>
                <a:effectLst/>
                <a:highlight>
                  <a:srgbClr val="FFFFFF"/>
                </a:highlight>
                <a:latin typeface="Verdana" panose="020B0604030504040204" pitchFamily="34" charset="0"/>
              </a:rPr>
              <a:t>The keystone of AJAX is the </a:t>
            </a:r>
            <a:r>
              <a:rPr lang="en-GB" sz="2000" b="0" i="0" dirty="0" err="1">
                <a:solidFill>
                  <a:srgbClr val="000000"/>
                </a:solidFill>
                <a:effectLst/>
                <a:highlight>
                  <a:srgbClr val="FFFFFF"/>
                </a:highlight>
                <a:latin typeface="Verdana" panose="020B0604030504040204" pitchFamily="34" charset="0"/>
              </a:rPr>
              <a:t>XMLHttpRequest</a:t>
            </a:r>
            <a:r>
              <a:rPr lang="en-GB" sz="2000" b="0" i="0" dirty="0">
                <a:solidFill>
                  <a:srgbClr val="000000"/>
                </a:solidFill>
                <a:effectLst/>
                <a:highlight>
                  <a:srgbClr val="FFFFFF"/>
                </a:highlight>
                <a:latin typeface="Verdana" panose="020B0604030504040204" pitchFamily="34" charset="0"/>
              </a:rPr>
              <a:t> object.</a:t>
            </a:r>
          </a:p>
          <a:p>
            <a:r>
              <a:rPr lang="en-GB" sz="2000" b="0" i="0" dirty="0">
                <a:solidFill>
                  <a:srgbClr val="000000"/>
                </a:solidFill>
                <a:effectLst/>
                <a:highlight>
                  <a:srgbClr val="FFFFFF"/>
                </a:highlight>
                <a:latin typeface="Verdana" panose="020B0604030504040204" pitchFamily="34" charset="0"/>
              </a:rPr>
              <a:t>All modern browsers (Chrome, Firefox, Edge (and IE7+), Safari, Opera) have a built-in </a:t>
            </a:r>
            <a:r>
              <a:rPr lang="en-GB" sz="2000" b="0" i="0" dirty="0" err="1">
                <a:solidFill>
                  <a:srgbClr val="000000"/>
                </a:solidFill>
                <a:effectLst/>
                <a:highlight>
                  <a:srgbClr val="FFFFFF"/>
                </a:highlight>
                <a:latin typeface="Verdana" panose="020B0604030504040204" pitchFamily="34" charset="0"/>
              </a:rPr>
              <a:t>XMLHttpRequest</a:t>
            </a:r>
            <a:r>
              <a:rPr lang="en-GB" sz="2000" b="0" i="0" dirty="0">
                <a:solidFill>
                  <a:srgbClr val="000000"/>
                </a:solidFill>
                <a:effectLst/>
                <a:highlight>
                  <a:srgbClr val="FFFFFF"/>
                </a:highlight>
                <a:latin typeface="Verdana" panose="020B0604030504040204" pitchFamily="34" charset="0"/>
              </a:rPr>
              <a:t> object.</a:t>
            </a:r>
            <a:endParaRPr lang="en-GB" sz="2000" dirty="0">
              <a:solidFill>
                <a:srgbClr val="000000"/>
              </a:solidFill>
              <a:highlight>
                <a:srgbClr val="FFFFFF"/>
              </a:highlight>
              <a:latin typeface="Verdana" panose="020B0604030504040204" pitchFamily="34" charset="0"/>
            </a:endParaRPr>
          </a:p>
          <a:p>
            <a:r>
              <a:rPr lang="en-GB" sz="2000" b="0" i="0" dirty="0">
                <a:solidFill>
                  <a:srgbClr val="000000"/>
                </a:solidFill>
                <a:effectLst/>
                <a:highlight>
                  <a:srgbClr val="FFFFFF"/>
                </a:highlight>
                <a:latin typeface="Verdana" panose="020B0604030504040204" pitchFamily="34" charset="0"/>
              </a:rPr>
              <a:t>The </a:t>
            </a:r>
            <a:r>
              <a:rPr lang="en-GB" sz="2000" b="0" i="0" dirty="0" err="1">
                <a:solidFill>
                  <a:srgbClr val="000000"/>
                </a:solidFill>
                <a:effectLst/>
                <a:highlight>
                  <a:srgbClr val="FFFFFF"/>
                </a:highlight>
                <a:latin typeface="Verdana" panose="020B0604030504040204" pitchFamily="34" charset="0"/>
              </a:rPr>
              <a:t>XMLHttpRequest</a:t>
            </a:r>
            <a:r>
              <a:rPr lang="en-GB" sz="2000" b="0" i="0" dirty="0">
                <a:solidFill>
                  <a:srgbClr val="000000"/>
                </a:solidFill>
                <a:effectLst/>
                <a:highlight>
                  <a:srgbClr val="FFFFFF"/>
                </a:highlight>
                <a:latin typeface="Verdana" panose="020B0604030504040204" pitchFamily="34" charset="0"/>
              </a:rPr>
              <a:t> object can be used to exchange data with a server behind the scenes. This means that it is possible to update parts of a web page, without reloading the whole page.</a:t>
            </a:r>
          </a:p>
          <a:p>
            <a:pPr algn="l"/>
            <a:r>
              <a:rPr lang="en-GB" sz="2000" b="0" i="0" dirty="0">
                <a:solidFill>
                  <a:srgbClr val="000000"/>
                </a:solidFill>
                <a:effectLst/>
                <a:highlight>
                  <a:srgbClr val="FFFFFF"/>
                </a:highlight>
                <a:latin typeface="Verdana" panose="020B0604030504040204" pitchFamily="34" charset="0"/>
              </a:rPr>
              <a:t>For security reasons, modern browsers do not allow access across domains.</a:t>
            </a:r>
          </a:p>
          <a:p>
            <a:pPr algn="l"/>
            <a:r>
              <a:rPr lang="en-GB" sz="2000" b="0" i="0" dirty="0">
                <a:solidFill>
                  <a:srgbClr val="000000"/>
                </a:solidFill>
                <a:effectLst/>
                <a:highlight>
                  <a:srgbClr val="FFFFFF"/>
                </a:highlight>
                <a:latin typeface="Verdana" panose="020B0604030504040204" pitchFamily="34" charset="0"/>
              </a:rPr>
              <a:t>This means that both the web page and the XML file it tries to load, must be located on the same server.</a:t>
            </a:r>
          </a:p>
          <a:p>
            <a:endParaRPr lang="en-IN" dirty="0"/>
          </a:p>
        </p:txBody>
      </p:sp>
    </p:spTree>
    <p:extLst>
      <p:ext uri="{BB962C8B-B14F-4D97-AF65-F5344CB8AC3E}">
        <p14:creationId xmlns:p14="http://schemas.microsoft.com/office/powerpoint/2010/main" val="2760384181"/>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E60708A-6461-4D7F-883F-7E25D731D32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Shapes presentation</Template>
  <TotalTime>166</TotalTime>
  <Words>2088</Words>
  <Application>Microsoft Office PowerPoint</Application>
  <PresentationFormat>Widescreen</PresentationFormat>
  <Paragraphs>224</Paragraphs>
  <Slides>43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Aptos</vt:lpstr>
      <vt:lpstr>Arial</vt:lpstr>
      <vt:lpstr>Avenir Next LT Pro</vt:lpstr>
      <vt:lpstr>Avenir Next LT Pro Light</vt:lpstr>
      <vt:lpstr>Calibri</vt:lpstr>
      <vt:lpstr>Consolas</vt:lpstr>
      <vt:lpstr>Segoe UI</vt:lpstr>
      <vt:lpstr>Times New Roman</vt:lpstr>
      <vt:lpstr>Tw Cen MT</vt:lpstr>
      <vt:lpstr>Verdana</vt:lpstr>
      <vt:lpstr>Custom</vt:lpstr>
      <vt:lpstr>AJAX</vt:lpstr>
      <vt:lpstr>PowerPoint Presentation</vt:lpstr>
      <vt:lpstr>Agenda</vt:lpstr>
      <vt:lpstr>Introduction</vt:lpstr>
      <vt:lpstr>What is AJAX?</vt:lpstr>
      <vt:lpstr>How AJAX works</vt:lpstr>
      <vt:lpstr>Difference between Synchronous and Asynchronous Web Applications</vt:lpstr>
      <vt:lpstr>PowerPoint Presentation</vt:lpstr>
      <vt:lpstr>The XMLHttpRequest Object</vt:lpstr>
      <vt:lpstr>PowerPoint Presentation</vt:lpstr>
      <vt:lpstr>PowerPoint Presentation</vt:lpstr>
      <vt:lpstr>PowerPoint Presentation</vt:lpstr>
      <vt:lpstr>PowerPoint Presentation</vt:lpstr>
      <vt:lpstr>XMLHttpRequest Object Methods </vt:lpstr>
      <vt:lpstr>XMLHttpRequest Object Properties </vt:lpstr>
      <vt:lpstr>Send a Request To a Server </vt:lpstr>
      <vt:lpstr>Send a Request To a Server </vt:lpstr>
      <vt:lpstr>Send a Request To a Server </vt:lpstr>
      <vt:lpstr>Send a Request To a Server </vt:lpstr>
      <vt:lpstr>Send a Request To a Server </vt:lpstr>
      <vt:lpstr>Send a Request To a Server </vt:lpstr>
      <vt:lpstr>Server Response </vt:lpstr>
      <vt:lpstr>Server Response Properties </vt:lpstr>
      <vt:lpstr>Server Response Properties </vt:lpstr>
      <vt:lpstr>responseXML</vt:lpstr>
      <vt:lpstr>responseXML</vt:lpstr>
      <vt:lpstr>responseXML</vt:lpstr>
      <vt:lpstr>AJAX XML Example</vt:lpstr>
      <vt:lpstr>AJAX XML Example</vt:lpstr>
      <vt:lpstr>AJAX XML Example</vt:lpstr>
      <vt:lpstr>AJAX XML Example</vt:lpstr>
      <vt:lpstr>more examples</vt:lpstr>
      <vt:lpstr>PowerPoint Presentation</vt:lpstr>
      <vt:lpstr>PowerPoint Presentation</vt:lpstr>
      <vt:lpstr>more examples</vt:lpstr>
      <vt:lpstr>more examples</vt:lpstr>
      <vt:lpstr>more examples</vt:lpstr>
      <vt:lpstr>PowerPoint Presentation</vt:lpstr>
      <vt:lpstr>PowerPoint Presentation</vt:lpstr>
      <vt:lpstr>Advantages</vt:lpstr>
      <vt:lpstr>Disadvantages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AJAX</dc:title>
  <dc:creator>Abhiusnees Nandi</dc:creator>
  <cp:lastModifiedBy>Akanksha Singh</cp:lastModifiedBy>
  <cp:revision>1</cp:revision>
  <dcterms:created xsi:type="dcterms:W3CDTF">2024-04-20T12:03:17Z</dcterms:created>
  <dcterms:modified xsi:type="dcterms:W3CDTF">2024-04-22T17:24:22Z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